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4" r:id="rId3"/>
    <p:sldId id="283" r:id="rId4"/>
    <p:sldId id="275" r:id="rId5"/>
    <p:sldId id="282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>
      <p:cViewPr varScale="1">
        <p:scale>
          <a:sx n="89" d="100"/>
          <a:sy n="89" d="100"/>
        </p:scale>
        <p:origin x="174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hilipebrazuca.com/dilemas-morais-e-eticos/#Diferenca_entre_Dilema_Etico_e_Dilema_Mora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kesongo.com/subsidios-da-desgrac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novojornal.co.ao/politica/detalhe/-governo-vai-gastar-20-milhoes-de-dolares-na-compra-de-bandeiras-64570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tvzimbooficial/videos/benguelateste-de-dna-confirma-o-militar-como-leg&#237;timo-pai-da-crian&#231;a-do-caso-tri/1064374152332259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xpansao.co.ao/angola/detalhe/governo-proibe-uso-de-lonas-plasticas-no-processo-de-producao-de-sal-66656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iMQ_LkvbI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fKMpTruQn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pcKECCMlh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LZKjccSOxo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UFYFVq8qs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rna.ao/rna.ao/2025/08/08/pgr-assegura-que-o-tribunal-supremo-podera-decidir-avancar-com-o-julgamento-de-isabel-dos-santos-mesmo-que-a-empresaria-permaneca-fora-de-angola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ovojornal.co.ao/" TargetMode="External"/><Relationship Id="rId2" Type="http://schemas.openxmlformats.org/officeDocument/2006/relationships/hyperlink" Target="https://novojornal.co.ao/politica/detalhe/entrega-da-gestao-da-reserva-alimentar-a-carrinho-e-a-gemcorp-atropela-decreto-de-jlo-28507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560834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dirty="0">
                <a:solidFill>
                  <a:srgbClr val="FF6010"/>
                </a:solidFill>
              </a:rPr>
              <a:t>CHIPILICA EDUARDO, ADVOGADO E ÁRBITRO</a:t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Benguela, Angola</a:t>
            </a:r>
          </a:p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14 de Agosto de 2025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IDENTIFICAÇÃO DILEMAS ÉTICOS E APLICAÇÃO DE PRINCÍPIOS ÉTICOS EM SITUAÇÕES FICTÍCIAS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759" y="-19319"/>
            <a:ext cx="8229600" cy="1143000"/>
          </a:xfrm>
        </p:spPr>
        <p:txBody>
          <a:bodyPr/>
          <a:lstStyle/>
          <a:p>
            <a:r>
              <a:rPr lang="pt-PT" dirty="0"/>
              <a:t>DILEMAS ÉTICOS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F6A467-4EA9-3AF4-AC82-5497B291E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6CC3230-C887-EBAD-484B-30277BA2485E}"/>
              </a:ext>
            </a:extLst>
          </p:cNvPr>
          <p:cNvSpPr txBox="1"/>
          <p:nvPr/>
        </p:nvSpPr>
        <p:spPr>
          <a:xfrm>
            <a:off x="1187624" y="1983551"/>
            <a:ext cx="66247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dilemas éticos surgem quando as regras ou princípios éticos (que podem ser universais ou específicos a um contexto, como a ética médica, a ética empresarial ou a ética profissional) entram em conflito, exigindo uma escolha difícil. Vide </a:t>
            </a:r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https://philipebrazuca.com/dilemas-morais-e-eticos/#Diferenca_entre_Dilema_Etico_e_Dilema_Moral</a:t>
            </a: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384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DILEMAS ÉTICOS CLÁSSICOS NA PRÁTICA JORNALÍSTICA 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AO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fontes anónimas: credibilidade x segurança da fonte. </a:t>
            </a:r>
            <a:endParaRPr lang="pt-A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457200" algn="l"/>
              </a:tabLst>
            </a:pPr>
            <a:r>
              <a:rPr lang="pt-AO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Conflito de interesses: jornalistas envolvidos com fontes, marcas ou políticos. </a:t>
            </a:r>
            <a:endParaRPr lang="pt-A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3"/>
              <a:tabLst>
                <a:tab pos="457200" algn="l"/>
              </a:tabLst>
            </a:pPr>
            <a:r>
              <a:rPr lang="pt-AO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Sensacionalismo: entre o dever de informar e a busca por audiência. </a:t>
            </a:r>
            <a:endParaRPr lang="pt-A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3"/>
              <a:tabLst>
                <a:tab pos="457200" algn="l"/>
              </a:tabLst>
            </a:pPr>
            <a:r>
              <a:rPr lang="pt-AO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Privacidade vs. interesse público</a:t>
            </a:r>
            <a:r>
              <a:rPr lang="pt-AO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“ Fernando Guelengue, In Fundamentos Éticos e Tipos de Ética Jornalista. </a:t>
            </a:r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5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 fontScale="90000"/>
          </a:bodyPr>
          <a:lstStyle/>
          <a:p>
            <a:r>
              <a:rPr lang="pt-AO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 — O Direito das Pessoas de Retificar Informação</a:t>
            </a:r>
            <a:r>
              <a:rPr lang="pt-AO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pt-AO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P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pessoas e os indivíduos têm o direito de adquirir um quadro objetivo da realidade por meio de informação precisa e compreensiva como também de se expressarem livremente pelas várias mídias de cultura e comunicação.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1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https://kesongo.com/subsidios-da-desgraca/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4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II — A Dedicação do Jornalista para Realidade Objetiva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tarefa primeira do jornalista é garantir o direito das pessoas à informação verdadeira e autêntica através de uma dedicação honesta para realidade objetiva por meio de que são informados fatos conscienciosamente no contexto formal deles/delas e mostram as conexões essenciais deles/delas e sem causar distorção, com desenvolvimento devido da capacidade criativa do jornalista, de forma que o público é provido com material adequado para facilitar a formação de um quadro preciso e compreensivo do mundo no qual a origem, a natureza e a essência dos acontecimentos, processos e estados dos casos são tão objetivamente quanto possível compreendidos.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2</a:t>
            </a:r>
          </a:p>
          <a:p>
            <a:r>
              <a:rPr lang="en-US" dirty="0">
                <a:hlinkClick r:id="rId2"/>
              </a:rPr>
              <a:t>https://www.novojornal.co.ao/politica/detalhe/-governo-vai-gastar-20-milhoes-de-dolares-na-compra-de-bandeiras-64570.html</a:t>
            </a:r>
            <a:endParaRPr lang="en-US" dirty="0"/>
          </a:p>
          <a:p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7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F9027-14E7-BFB0-C898-2C9FE665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III — A Responsabilidade Social do Jornalista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B5349DC-1050-4816-7E48-CDF2CFE6B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Informação em jornalismo é compreendida como bem social e não como uma comodidade, o que significa que os jornalistas não estão isentos de responsabilidade em relação à informação transmitida e isso vale não só para aqueles que estão controlando a mídia mas em última instância para o grande público, incluindo vários interesses sociais. A responsabilidade social do jornalista requer que ele ou ela agirão debaixo de todas as circunstâncias em conformidade com uma consciência ética pessoal.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3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https://www.facebook.com/tvzimbooficial/videos/benguelateste-de-dna-confirma-o-militar-como-legítimo-pai-da-criança-do-caso-tri/1064374152332259/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57692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0A73C-7332-AD7E-BEA8-4AD78567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AO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IV — A Integridade do Jornalista Profissional</a:t>
            </a:r>
            <a:r>
              <a:rPr lang="pt-AO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pt-AO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sz="2000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39F4A8-76F3-9A96-5A8C-1C6F76D4B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IV — A Integridade do Jornalista Profissional</a:t>
            </a: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papel social do jornalista demanda que a profissão mantenha padrões altos de integridade, inclusive o direito do jornalista de recusar um tipo de trabalho que seja contra a sua convicção interior ou de descobrir fontes de informação como também o direito de participar na decisão-fabricação do meio no qual ele ou ela são empregados. A integridade da profissão não permite que o jornalista aceite qualquer forma de suborno ou a promoção de qualquer interesse privado que vá de encontro ao bem-estar geral. Igualmente faz parte da ética profissional respeitar a propriedade intelectual e, em particular, se conter de plágio. 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3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https://expansao.co.ao/angola/detalhe/governo-proibe-uso-de-lonas-plasticas-no-processo-de-producao-de-sal-66656.html</a:t>
            </a: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73565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01EB0-B593-2DD2-97B4-B8F3DBB9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 — O Público Tem Acesso e Participação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330B66F-544C-98F7-9EFA-2EFA1689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 — O Público Tem Acesso e Participação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natureza da profissão demanda que o jornalista promova o acesso da informação ao público e a participação do público na mídia, inclusive o direito de correção ou retificação e o direito de resposta.</a:t>
            </a:r>
          </a:p>
          <a:p>
            <a:pPr algn="just"/>
            <a:r>
              <a:rPr lang="pt-AO" sz="1800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4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Bom dia, ouvinte da Rádio Eclesia.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404088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B9291-C097-3881-03A9-7030FD3F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 — Respeito à Privacidade e à Dignidade Humana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24DA35B-0ED6-B231-8BBF-4BD048C56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parte integrante dos padrões profissionais do jornalista é o respeito ao direito de privacidade do indivíduo e à dignidade humana, em conformidade com o que está previsto na lei nacional e internacional relativa à proteção dos direitos e da reputação de outros, proibindo calúnia e difamação.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5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https://www.youtube.com/watch?v=biMQ_LkvbIU</a:t>
            </a:r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(CASO CARLOS ROSADO DE CARVALHO SOBRE A TPA E A COBERTURA DA MANIFESTAÇÕES.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40101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BAA31-7CD1-4002-B6A3-C95B4105B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VII — Respeito ao Interesse Público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B86A3B5-206F-E461-7580-DA4A68238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padrões profissionais do jornalista prescrevem respeito devido à comunidade nacional, suas instituições democráticas e sua moral pública.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6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https://www.youtube.com/watch?v=ufKMpTruQno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AO" dirty="0"/>
              <a:t>Comandante Geral da Polícia Nacional sobre a morte da senhora congolesa.</a:t>
            </a:r>
          </a:p>
        </p:txBody>
      </p:sp>
    </p:spTree>
    <p:extLst>
      <p:ext uri="{BB962C8B-B14F-4D97-AF65-F5344CB8AC3E}">
        <p14:creationId xmlns:p14="http://schemas.microsoft.com/office/powerpoint/2010/main" val="360690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648C5-FC4B-3ED2-A3E9-6708DEEA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VIII — Respeito aos Valores Universais e à Diversidade de Culturas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EF97FEB-847F-BBAB-D685-CBFFC0654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verdadeiro jornalista zela pelos valores universais de humanismo, acima de tudo paz, democracia, direitos humanos, progresso social e liberação nacional, enquanto com respeito ao caráter distintivo, valor e dignidade de cada cultura, como também o direito de cada pessoa escolher e desenvolver livremente seus sistemas políticos, sociais, econômicos e culturais. Assim o jornalista participa ativamente na transformação social para a melhoria democrática da sociedade e contribui em todos os lugares através do diálogo para um clima de confiança nas relações internacionais que conduz à paz e à justiça em todo lugar, para o desarmamento e o desenvolvimento nacional. Pertence à ética da profissão que o jornalista esteja atento às providências pertinentes contidas nas convenções, declarações e resoluções internacionais.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https://www.youtube.com/watch?v=PpcKECCMlhc</a:t>
            </a:r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cultura na TPA.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67176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64D0F-C065-93AA-98E9-1BBA0E74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IX — Eliminação da Guerra e de Outros Grandes Males que Confrontam a Humanidade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E931B00-3FBB-2079-65C6-4E6433F71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compromisso ético para com os valores universais do humanismo pede que o jornalista se abstenha de qualquer justificação para, ou incitação para, guerras de agressão e a corrida armamentista, especialmente em relação a armas nucleares, e todas as outras formas de violência, ódio ou discriminação, especialmente o racismo e o apartheid, a opressão de regimes tirânicos, o colonialismo e o neocolonialismo, como também outros grandes males que afligem a humanidade, como a pobreza, a desnutrição e as doenças. Fazendo assim, o jornalista pode ajudar a eliminar a ignorância e o desentendimento entre os povos, fazer com que os nacionais de um país sejam mais sensíveis em relação às necessidades e desejos dos outros, assegurar o respeito aos direitos e à dignidade de todas as nações, todos os povos e todos os indivíduos sem distinção de raça, sexo, idioma, nacionalidade, religião ou convicção filosófica.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9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https://www.youtube.com/watch?v=zLZKjccSOxo</a:t>
            </a:r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CIVICOP encontra restos mortais da Ana Savimbi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707515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673FA-6B22-10B4-06BB-DED15F118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AO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AO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X — Promoção de uma Nova Ordem Mundial de Informação e Comunicação 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5D2F3F7-E68C-4605-74F3-0BF8054B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 jornalista opera em geral no mundo contemporâneo dentro da armação de um movimento para relações de internacionais novas e uma ordem de informação nova em particular. Esta ordem nova, entendida como uma parte integrante da Nova Ordem Econômica Internacional, é apontada a descolonização e democratização do campo de informação e comunicação, nacionalmente e internacionalmente, em base de coexistência calma entre povos e com pleno respeito a sua identidade cultural. O jornalista tem uma obrigação especial de promover o processo de democratização das relações internacionais no campo da informação, em particular salvaguardando e nutrindo relações calmas e amigáveis entre os Estados e os povos.</a:t>
            </a:r>
          </a:p>
          <a:p>
            <a:pPr algn="just"/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10</a:t>
            </a:r>
          </a:p>
          <a:p>
            <a:pPr algn="just"/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https://www.youtube.com/watch?v=gUFYFVq8qsw</a:t>
            </a:r>
            <a:r>
              <a:rPr lang="pt-AO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Guerra comercial EUA e a China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763774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2EE19-59FC-7EDC-F0AD-B1720C6C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PRÁTICA 1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665F93B-D3FD-9290-F3D2-BD122047C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>
                <a:hlinkClick r:id="rId2"/>
              </a:rPr>
              <a:t>https://rna.ao/rna.ao/2025/08/08/pgr-assegura-que-o-tribunal-supremo-podera-decidir-avancar-com-o-julgamento-de-isabel-dos-santos-mesmo-que-a-empresaria-permaneca-fora-de-angola/</a:t>
            </a:r>
            <a:endParaRPr lang="pt-AO" dirty="0"/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367055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82955C-9603-6422-8D95-22FB83088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P´RATICA 2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EBEADCC-FF88-4FB3-7391-E1D35255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>
                <a:hlinkClick r:id="rId2"/>
              </a:rPr>
              <a:t>https://novojornal.co.ao/politica/detalhe/entrega-da-gestao-da-reserva-alimentar-a-carrinho-e-a-gemcorp-atropela-decreto-de-jlo-28507.html</a:t>
            </a:r>
            <a:endParaRPr lang="pt-AO" dirty="0"/>
          </a:p>
          <a:p>
            <a:endParaRPr lang="pt-AO" dirty="0"/>
          </a:p>
          <a:p>
            <a:r>
              <a:rPr lang="pt-AO" dirty="0">
                <a:hlinkClick r:id="rId3"/>
              </a:rPr>
              <a:t>https://novojornal.co.ao</a:t>
            </a:r>
            <a:endParaRPr lang="pt-AO" dirty="0"/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1995725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3821</TotalTime>
  <Words>1382</Words>
  <Application>Microsoft Macintosh PowerPoint</Application>
  <PresentationFormat>Apresentação no Ecrã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Calibri</vt:lpstr>
      <vt:lpstr>Ebrima</vt:lpstr>
      <vt:lpstr>Office Theme</vt:lpstr>
      <vt:lpstr>     CHIPILICA EDUARDO, ADVOGADO E ÁRBITRO  </vt:lpstr>
      <vt:lpstr>DILEMAS ÉTICOS</vt:lpstr>
      <vt:lpstr>DILEMAS ÉTICOS CLÁSSICOS NA PRÁTICA JORNALÍSTICA  </vt:lpstr>
      <vt:lpstr>Princípio I — O Direito das Pessoas de Retificar Informação  </vt:lpstr>
      <vt:lpstr>Apresentação do PowerPoint</vt:lpstr>
      <vt:lpstr>Princípio III — A Responsabilidade Social do Jornalista  </vt:lpstr>
      <vt:lpstr>Princípio IV — A Integridade do Jornalista Profissional  </vt:lpstr>
      <vt:lpstr>Princípio V — O Público Tem Acesso e Participação  </vt:lpstr>
      <vt:lpstr>Princípio VI — Respeito à Privacidade e à Dignidade Humana  </vt:lpstr>
      <vt:lpstr>Princípio VII — Respeito ao Interesse Público  </vt:lpstr>
      <vt:lpstr>Princípio VIII — Respeito aos Valores Universais e à Diversidade de Culturas  </vt:lpstr>
      <vt:lpstr>Princípio IX — Eliminação da Guerra e de Outros Grandes Males que Confrontam a Humanidade  </vt:lpstr>
      <vt:lpstr> Princípio X — Promoção de uma Nova Ordem Mundial de Informação e Comunicação  </vt:lpstr>
      <vt:lpstr>PRÁTICA 1</vt:lpstr>
      <vt:lpstr>P´RATICA 2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Chipilica Eduardo</cp:lastModifiedBy>
  <cp:revision>143</cp:revision>
  <cp:lastPrinted>2019-01-28T15:00:45Z</cp:lastPrinted>
  <dcterms:created xsi:type="dcterms:W3CDTF">2017-11-05T04:41:51Z</dcterms:created>
  <dcterms:modified xsi:type="dcterms:W3CDTF">2025-08-08T14:26:40Z</dcterms:modified>
</cp:coreProperties>
</file>