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3" r:id="rId3"/>
    <p:sldId id="275" r:id="rId4"/>
    <p:sldId id="282" r:id="rId5"/>
    <p:sldId id="284" r:id="rId6"/>
    <p:sldId id="285" r:id="rId7"/>
    <p:sldId id="286" r:id="rId8"/>
    <p:sldId id="287" r:id="rId9"/>
  </p:sldIdLst>
  <p:sldSz cx="9144000" cy="6858000" type="screen4x3"/>
  <p:notesSz cx="7010400" cy="9296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01A"/>
    <a:srgbClr val="FF6010"/>
    <a:srgbClr val="130D8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928DF9-BA32-49FA-9053-D5C08937A6E6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68BE7C-9E0F-4FFC-B262-BE8D1BEB33D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06688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643192" cy="950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Citizens Budget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10E5-29FA-404C-9988-6078A9F7F64F}" type="datetimeFigureOut">
              <a:rPr lang="pt-PT" smtClean="0"/>
              <a:pPr/>
              <a:t>13-08-2025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8A409-AE92-4458-939E-DB64569B49D2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1181100"/>
            <a:ext cx="9144000" cy="114300"/>
          </a:xfrm>
          <a:prstGeom prst="rect">
            <a:avLst/>
          </a:prstGeom>
          <a:gradFill flip="none" rotWithShape="1">
            <a:gsLst>
              <a:gs pos="90000">
                <a:srgbClr val="FF601A">
                  <a:alpha val="15000"/>
                </a:srgbClr>
              </a:gs>
              <a:gs pos="2000">
                <a:srgbClr val="FF601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0640" y="1066724"/>
            <a:ext cx="118872" cy="5791276"/>
          </a:xfrm>
          <a:prstGeom prst="rect">
            <a:avLst/>
          </a:prstGeom>
          <a:solidFill>
            <a:srgbClr val="130D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:\Marketing Materials\Logos\FSVC Logos\Vertical Abbreviated Logotype small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260" y="164439"/>
            <a:ext cx="572753" cy="7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 rot="16200000">
            <a:off x="-2627678" y="3859927"/>
            <a:ext cx="5877273" cy="118876"/>
          </a:xfrm>
          <a:prstGeom prst="rect">
            <a:avLst/>
          </a:prstGeom>
          <a:solidFill>
            <a:srgbClr val="FF6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64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846640" cy="86409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pt-BR" sz="4100" b="1" dirty="0" smtClean="0">
                <a:solidFill>
                  <a:srgbClr val="FF6010"/>
                </a:solidFill>
              </a:rPr>
              <a:t/>
            </a:r>
            <a:br>
              <a:rPr lang="pt-BR" sz="4100" b="1" dirty="0" smtClean="0">
                <a:solidFill>
                  <a:srgbClr val="FF6010"/>
                </a:solidFill>
              </a:rPr>
            </a:br>
            <a:r>
              <a:rPr lang="pt-BR" sz="4100" b="1" dirty="0" smtClean="0">
                <a:solidFill>
                  <a:srgbClr val="FF6010"/>
                </a:solidFill>
              </a:rPr>
              <a:t/>
            </a:r>
            <a:br>
              <a:rPr lang="pt-BR" sz="4100" b="1" dirty="0" smtClean="0">
                <a:solidFill>
                  <a:srgbClr val="FF6010"/>
                </a:solidFill>
              </a:rPr>
            </a:br>
            <a:r>
              <a:rPr lang="pt-BR" sz="41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41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Carlos Gregório - Jornalista</a:t>
            </a:r>
            <a:b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pt-BR" sz="3300" b="1" dirty="0" smtClean="0">
                <a:solidFill>
                  <a:srgbClr val="FF601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pt-PT" sz="3300" b="1" dirty="0">
              <a:solidFill>
                <a:srgbClr val="FF601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4931"/>
            <a:ext cx="6400800" cy="1752600"/>
          </a:xfrm>
        </p:spPr>
        <p:txBody>
          <a:bodyPr>
            <a:normAutofit/>
          </a:bodyPr>
          <a:lstStyle/>
          <a:p>
            <a:r>
              <a:rPr lang="pt-PT" sz="2400" dirty="0" smtClean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Benguela – Angola</a:t>
            </a:r>
          </a:p>
          <a:p>
            <a:r>
              <a:rPr lang="pt-PT" sz="2400" dirty="0" smtClean="0">
                <a:solidFill>
                  <a:srgbClr val="130D87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14-08-2025</a:t>
            </a:r>
            <a:endParaRPr lang="pt-PT" sz="2400" dirty="0">
              <a:solidFill>
                <a:srgbClr val="130D87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879830"/>
            <a:ext cx="9144000" cy="2156198"/>
          </a:xfrm>
          <a:prstGeom prst="rect">
            <a:avLst/>
          </a:prstGeom>
          <a:solidFill>
            <a:srgbClr val="002A6C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r>
              <a:rPr lang="en-US" sz="4000" dirty="0" smtClean="0">
                <a:solidFill>
                  <a:schemeClr val="bg1"/>
                </a:solidFill>
              </a:rPr>
              <a:t>WORKSHOP SOBRE:</a:t>
            </a:r>
          </a:p>
          <a:p>
            <a:r>
              <a:rPr lang="en-US" sz="4000" dirty="0" err="1" smtClean="0">
                <a:solidFill>
                  <a:schemeClr val="bg1"/>
                </a:solidFill>
              </a:rPr>
              <a:t>Ética</a:t>
            </a:r>
            <a:r>
              <a:rPr lang="en-US" sz="4000" dirty="0" smtClean="0">
                <a:solidFill>
                  <a:schemeClr val="bg1"/>
                </a:solidFill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</a:rPr>
              <a:t>Investigação</a:t>
            </a:r>
            <a:r>
              <a:rPr lang="en-US" sz="4000" dirty="0" smtClean="0">
                <a:solidFill>
                  <a:schemeClr val="bg1"/>
                </a:solidFill>
              </a:rPr>
              <a:t> e </a:t>
            </a:r>
            <a:r>
              <a:rPr lang="en-US" sz="4000" dirty="0" err="1" smtClean="0">
                <a:solidFill>
                  <a:schemeClr val="bg1"/>
                </a:solidFill>
              </a:rPr>
              <a:t>Reformas</a:t>
            </a:r>
            <a:r>
              <a:rPr lang="en-US" sz="4000" dirty="0" smtClean="0">
                <a:solidFill>
                  <a:schemeClr val="bg1"/>
                </a:solidFill>
              </a:rPr>
              <a:t> no </a:t>
            </a:r>
            <a:r>
              <a:rPr lang="en-US" sz="4000" dirty="0" err="1" smtClean="0">
                <a:solidFill>
                  <a:schemeClr val="bg1"/>
                </a:solidFill>
              </a:rPr>
              <a:t>Jornalismo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Angolano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xmlns="" id="{5E0C4674-5C83-5FE1-3934-CF1B93A51631}"/>
              </a:ext>
            </a:extLst>
          </p:cNvPr>
          <p:cNvGrpSpPr/>
          <p:nvPr/>
        </p:nvGrpSpPr>
        <p:grpSpPr>
          <a:xfrm>
            <a:off x="107504" y="247497"/>
            <a:ext cx="9036496" cy="1178088"/>
            <a:chOff x="107504" y="247497"/>
            <a:chExt cx="8892480" cy="117808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7504" y="260648"/>
              <a:ext cx="3059832" cy="1164937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63A4FAC3-9949-CE7F-57D0-04C92548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83360" y="399581"/>
              <a:ext cx="2736305" cy="847138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xmlns="" id="{985B2D76-D781-E49B-D617-864DB60D5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75636" y="247497"/>
              <a:ext cx="2624348" cy="1165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2000" dirty="0" smtClean="0"/>
              <a:t>REFLEXÃO SOBRE O PAPEL DO JORNALISTA </a:t>
            </a: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>NA </a:t>
            </a:r>
            <a:r>
              <a:rPr lang="pt-PT" sz="2000" dirty="0" smtClean="0"/>
              <a:t>SOCIEDADE</a:t>
            </a:r>
            <a:br>
              <a:rPr lang="pt-PT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dirty="0" smtClean="0"/>
              <a:t>Sobre o tema, começo por fazer uma apreciação minha: - “Na procura de uma ocupação profissional, a juventude procura facilmente entrar para o jornalismo de preferência ter um acesso rápido aos microfones tal como a qualquer preço procuram ser professores”.</a:t>
            </a:r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121B515-4E52-17E6-0CE6-3A84C1F254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375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80720" cy="792088"/>
          </a:xfrm>
        </p:spPr>
        <p:txBody>
          <a:bodyPr>
            <a:normAutofit/>
          </a:bodyPr>
          <a:lstStyle/>
          <a:p>
            <a:r>
              <a:rPr lang="pt-PT" sz="2000" dirty="0" smtClean="0"/>
              <a:t>REFLEXÃO SOBRE O PAPEL DO JORNALISTA </a:t>
            </a:r>
            <a:br>
              <a:rPr lang="pt-PT" sz="2000" dirty="0" smtClean="0"/>
            </a:br>
            <a:r>
              <a:rPr lang="pt-PT" sz="2000" dirty="0" smtClean="0"/>
              <a:t>NA SOCIEDADE</a:t>
            </a:r>
            <a:endParaRPr lang="pt-PT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Mas, “Ser Jornalista” nunca foi uma ocupação profissional simples. Ser Jornalista obriga/implica enfrentar situações útil a sociedade, perigosas, intensas, etc.</a:t>
            </a:r>
          </a:p>
          <a:p>
            <a:r>
              <a:rPr lang="pt-PT" dirty="0" smtClean="0"/>
              <a:t>Para tanto, necessário se torna se detentor de uma cultura geral, que lhe permitirão conhecer factos e fenómenos da vida na sua transversalidade.</a:t>
            </a:r>
          </a:p>
          <a:p>
            <a:endParaRPr lang="pt-PT" dirty="0" smtClean="0"/>
          </a:p>
          <a:p>
            <a:endParaRPr lang="pt-PT" dirty="0" smtClean="0"/>
          </a:p>
          <a:p>
            <a:pPr>
              <a:buNone/>
            </a:pPr>
            <a:endParaRPr lang="pt-PT" dirty="0" smtClean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6EAAC37-02A1-5316-46D1-C00786E76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324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i="1" dirty="0" smtClean="0"/>
              <a:t>Prima </a:t>
            </a:r>
            <a:r>
              <a:rPr lang="pt-PT" i="1" dirty="0" err="1" smtClean="0"/>
              <a:t>facie</a:t>
            </a:r>
            <a:r>
              <a:rPr lang="pt-PT" i="1" dirty="0" smtClean="0"/>
              <a:t>,</a:t>
            </a:r>
            <a:r>
              <a:rPr lang="pt-PT" dirty="0" smtClean="0"/>
              <a:t> o papel do jornalista resume-se em informar, investigar e analisar acontecimentos, levando a que determinados factos sejam do conhecimento do publico. </a:t>
            </a:r>
          </a:p>
          <a:p>
            <a:r>
              <a:rPr lang="pt-PT" dirty="0" smtClean="0"/>
              <a:t>Neste seu Papel, o Jornalista, funciona também como um fiscalizador das boas praticas publicas em benefício da sociedade. </a:t>
            </a:r>
          </a:p>
          <a:p>
            <a:r>
              <a:rPr lang="pt-PT" dirty="0" smtClean="0"/>
              <a:t>Não raras vezes são confundidos com os propagandistas na sua missão de divulgação e até mesmo como espiões, pois na sua </a:t>
            </a:r>
            <a:r>
              <a:rPr lang="pt-PT" dirty="0" err="1" smtClean="0"/>
              <a:t>acção</a:t>
            </a:r>
            <a:r>
              <a:rPr lang="pt-PT" dirty="0" smtClean="0"/>
              <a:t> investigativas podem confrontar-se com obstáculos difíceis e até mesmo embaraçosos.</a:t>
            </a:r>
          </a:p>
          <a:p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4863763-8F89-82F2-88FB-FC04C4D40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9386" y="116632"/>
            <a:ext cx="835102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79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400" dirty="0" smtClean="0"/>
              <a:t>REFLEXÃO SOBRE O PAPEL DO JORNALISTA </a:t>
            </a:r>
            <a:br>
              <a:rPr lang="pt-PT" sz="2400" dirty="0" smtClean="0"/>
            </a:br>
            <a:r>
              <a:rPr lang="pt-PT" sz="2400" dirty="0" smtClean="0"/>
              <a:t>NA SOCIEDADE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PT" dirty="0" smtClean="0"/>
              <a:t>    Mas </a:t>
            </a:r>
            <a:r>
              <a:rPr lang="pt-PT" dirty="0" smtClean="0"/>
              <a:t>não esqueçamos que existe a Lei de Acesso aos Documentos Administrativos, que determina que o acesso a estes documentos é assegurado pela administração pública de acordo com os princípios de publicidade, transparência, igualdade, justiça, imparcialidade, colaboração, participação, prossecução do interesse público e do respeito pelos direitos e interesses legalmente protegidos (Lei 11/02 de 16 de Agosto). Princípios estes que estão perfeitamente alinhados com o nosso Código Deontológico.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400" dirty="0" smtClean="0"/>
              <a:t>REFLEXÃO SOBRE O PAPEL DO JORNALISTA </a:t>
            </a:r>
            <a:br>
              <a:rPr lang="pt-PT" sz="2400" dirty="0" smtClean="0"/>
            </a:br>
            <a:r>
              <a:rPr lang="pt-PT" sz="2400" dirty="0" smtClean="0"/>
              <a:t>NA SOCIEDADE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PT" dirty="0" smtClean="0"/>
              <a:t>No âmbito legal, saber destrinçar a sua liberdade e os limites jurídicos à liberdade de se informar e de informar.</a:t>
            </a:r>
          </a:p>
          <a:p>
            <a:pPr algn="just"/>
            <a:r>
              <a:rPr lang="pt-PT" dirty="0" smtClean="0"/>
              <a:t>Desde já, o Jornalista deverá pautar-se pelo sentido de responsabilidade em investigar, </a:t>
            </a:r>
            <a:r>
              <a:rPr lang="pt-PT" dirty="0" err="1" smtClean="0"/>
              <a:t>checar</a:t>
            </a:r>
            <a:r>
              <a:rPr lang="pt-PT" dirty="0" smtClean="0"/>
              <a:t> factos e transmitir na notícia informações fiáveis para não só combater a desinformação como também conquistar a sociedade a confiabilidade do seu serviço.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400" dirty="0" smtClean="0"/>
              <a:t>REFLEXÃO SOBRE O PAPEL DO JORNALISTA </a:t>
            </a:r>
            <a:br>
              <a:rPr lang="pt-PT" sz="2400" dirty="0" smtClean="0"/>
            </a:br>
            <a:r>
              <a:rPr lang="pt-PT" sz="2400" dirty="0" smtClean="0"/>
              <a:t>NA SOCIEDADE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PT" dirty="0" smtClean="0"/>
              <a:t>É por assim dizer, o privilegiar dos princípios éticos e deontológicos da profissão. E aqui realçar que os textos, de uma forma geral os de Direito Internacional que defendem a Liberdade de expressão e o de se informar convergem em três critérios:</a:t>
            </a:r>
          </a:p>
          <a:p>
            <a:r>
              <a:rPr lang="pt-PT" dirty="0" smtClean="0"/>
              <a:t>. As restrições devem ser previstas por uma lei (logo, deverão ser votadas por uma assembleia parlamentar)</a:t>
            </a:r>
          </a:p>
          <a:p>
            <a:r>
              <a:rPr lang="pt-PT" dirty="0" smtClean="0"/>
              <a:t>. Devem ser necessárias</a:t>
            </a:r>
          </a:p>
          <a:p>
            <a:r>
              <a:rPr lang="pt-PT" dirty="0" smtClean="0"/>
              <a:t>. Devem servir unicamente os </a:t>
            </a:r>
            <a:r>
              <a:rPr lang="pt-PT" dirty="0" err="1" smtClean="0"/>
              <a:t>objectivos</a:t>
            </a:r>
            <a:r>
              <a:rPr lang="pt-PT" dirty="0" smtClean="0"/>
              <a:t> enunciados por estas leis.</a:t>
            </a:r>
          </a:p>
          <a:p>
            <a:pPr algn="just"/>
            <a:endParaRPr lang="pt-P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400" dirty="0" smtClean="0"/>
              <a:t>REFLEXÃO SOBRE O PAPEL DO JORNALISTA </a:t>
            </a:r>
            <a:br>
              <a:rPr lang="pt-PT" sz="2400" dirty="0" smtClean="0"/>
            </a:br>
            <a:r>
              <a:rPr lang="pt-PT" sz="2400" dirty="0" smtClean="0"/>
              <a:t>NA SOCIEDADE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PT" dirty="0" smtClean="0"/>
              <a:t>É de facto um desafio ingente o papel do Jornalista para a Sociedade, mas também uma nobre e essencial missão para a sociedade em que não se livra de ataques , de </a:t>
            </a:r>
            <a:r>
              <a:rPr lang="pt-PT" dirty="0" err="1" smtClean="0"/>
              <a:t>fake</a:t>
            </a:r>
            <a:r>
              <a:rPr lang="pt-PT" dirty="0" smtClean="0"/>
              <a:t> </a:t>
            </a:r>
            <a:r>
              <a:rPr lang="pt-PT" dirty="0" err="1" smtClean="0"/>
              <a:t>news</a:t>
            </a:r>
            <a:r>
              <a:rPr lang="pt-PT" dirty="0" smtClean="0"/>
              <a:t> e perante uma evolução, o jornalismo continua a ser um verdadeiro pilar para um Estado de Direito e </a:t>
            </a:r>
            <a:r>
              <a:rPr lang="pt-PT" dirty="0" err="1" smtClean="0"/>
              <a:t>Democratico</a:t>
            </a:r>
            <a:r>
              <a:rPr lang="pt-PT" dirty="0" smtClean="0"/>
              <a:t>.</a:t>
            </a:r>
          </a:p>
          <a:p>
            <a:r>
              <a:rPr lang="pt-PT" dirty="0" smtClean="0"/>
              <a:t>Desempenha assim, o Jornalista, um papel essencial para a sociedade como um agente de informação, analise e critica contribuindo para a informação e formação dos cidadãos e fortalecimento da democracia.</a:t>
            </a:r>
          </a:p>
          <a:p>
            <a:endParaRPr lang="pt-PT" dirty="0" smtClean="0"/>
          </a:p>
          <a:p>
            <a:endParaRPr lang="pt-P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544</Words>
  <Application>Microsoft Office PowerPoint</Application>
  <PresentationFormat>Apresentação no Ecrã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Office Theme</vt:lpstr>
      <vt:lpstr>     Carlos Gregório - Jornalista  </vt:lpstr>
      <vt:lpstr>REFLEXÃO SOBRE O PAPEL DO JORNALISTA  NA SOCIEDADE </vt:lpstr>
      <vt:lpstr>REFLEXÃO SOBRE O PAPEL DO JORNALISTA  NA SOCIEDADE</vt:lpstr>
      <vt:lpstr>Diapositivo 4</vt:lpstr>
      <vt:lpstr>REFLEXÃO SOBRE O PAPEL DO JORNALISTA  NA SOCIEDADE</vt:lpstr>
      <vt:lpstr>REFLEXÃO SOBRE O PAPEL DO JORNALISTA  NA SOCIEDADE</vt:lpstr>
      <vt:lpstr>REFLEXÃO SOBRE O PAPEL DO JORNALISTA  NA SOCIEDADE</vt:lpstr>
      <vt:lpstr>REFLEXÃO SOBRE O PAPEL DO JORNALISTA  NA SOCIEDADE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osman.cossing</dc:creator>
  <cp:lastModifiedBy>CAAG</cp:lastModifiedBy>
  <cp:revision>144</cp:revision>
  <cp:lastPrinted>2019-01-28T15:00:45Z</cp:lastPrinted>
  <dcterms:created xsi:type="dcterms:W3CDTF">2017-11-05T04:41:51Z</dcterms:created>
  <dcterms:modified xsi:type="dcterms:W3CDTF">2025-08-13T15:08:39Z</dcterms:modified>
</cp:coreProperties>
</file>