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74" r:id="rId4"/>
    <p:sldId id="285" r:id="rId5"/>
    <p:sldId id="283" r:id="rId6"/>
    <p:sldId id="275" r:id="rId7"/>
    <p:sldId id="282" r:id="rId8"/>
    <p:sldId id="286" r:id="rId9"/>
    <p:sldId id="287" r:id="rId10"/>
    <p:sldId id="288" r:id="rId11"/>
    <p:sldId id="290" r:id="rId12"/>
    <p:sldId id="289" r:id="rId13"/>
    <p:sldId id="291" r:id="rId14"/>
    <p:sldId id="292" r:id="rId15"/>
    <p:sldId id="293" r:id="rId16"/>
    <p:sldId id="294" r:id="rId17"/>
    <p:sldId id="295" r:id="rId18"/>
    <p:sldId id="296" r:id="rId19"/>
    <p:sldId id="297" r:id="rId20"/>
  </p:sldIdLst>
  <p:sldSz cx="9144000" cy="6858000" type="screen4x3"/>
  <p:notesSz cx="7010400" cy="9296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01A"/>
    <a:srgbClr val="FF6010"/>
    <a:srgbClr val="130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928DF9-BA32-49FA-9053-D5C08937A6E6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68BE7C-9E0F-4FFC-B262-BE8D1BEB33D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688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43192" cy="950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Citizens Budget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10E5-29FA-404C-9988-6078A9F7F64F}" type="datetimeFigureOut">
              <a:rPr lang="pt-PT" smtClean="0"/>
              <a:pPr/>
              <a:t>22/08/2025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1181100"/>
            <a:ext cx="9144000" cy="114300"/>
          </a:xfrm>
          <a:prstGeom prst="rect">
            <a:avLst/>
          </a:prstGeom>
          <a:gradFill flip="none" rotWithShape="1">
            <a:gsLst>
              <a:gs pos="90000">
                <a:srgbClr val="FF601A">
                  <a:alpha val="15000"/>
                </a:srgbClr>
              </a:gs>
              <a:gs pos="2000">
                <a:srgbClr val="FF601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640" y="1066724"/>
            <a:ext cx="118872" cy="5791276"/>
          </a:xfrm>
          <a:prstGeom prst="rect">
            <a:avLst/>
          </a:prstGeom>
          <a:solidFill>
            <a:srgbClr val="130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:\Marketing Materials\Logos\FSVC Logos\Vertical Abbreviated Logotype smal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" y="164439"/>
            <a:ext cx="572753" cy="7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 rot="16200000">
            <a:off x="-2627678" y="3859927"/>
            <a:ext cx="5877273" cy="118876"/>
          </a:xfrm>
          <a:prstGeom prst="rect">
            <a:avLst/>
          </a:prstGeom>
          <a:solidFill>
            <a:srgbClr val="FF6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" TargetMode="External"/><Relationship Id="rId2" Type="http://schemas.openxmlformats.org/officeDocument/2006/relationships/hyperlink" Target="https://pt.wikipedia.org/wiki/Alberto_Dine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6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56083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pt-BR" sz="4100" b="1" dirty="0">
                <a:solidFill>
                  <a:srgbClr val="FF6010"/>
                </a:solidFill>
              </a:rPr>
              <a:t/>
            </a:r>
            <a:br>
              <a:rPr lang="pt-BR" sz="4100" b="1" dirty="0">
                <a:solidFill>
                  <a:srgbClr val="FF6010"/>
                </a:solidFill>
              </a:rPr>
            </a:br>
            <a:r>
              <a:rPr lang="pt-BR" sz="4100" b="1" dirty="0">
                <a:solidFill>
                  <a:srgbClr val="FF6010"/>
                </a:solidFill>
              </a:rPr>
              <a:t/>
            </a:r>
            <a:br>
              <a:rPr lang="pt-BR" sz="4100" b="1" dirty="0">
                <a:solidFill>
                  <a:srgbClr val="FF6010"/>
                </a:solidFill>
              </a:rPr>
            </a:br>
            <a:r>
              <a:rPr lang="pt-BR" sz="41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41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Constantino Eduardo Chivela, jornalista </a:t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pt-PT" sz="3300" b="1" dirty="0">
              <a:solidFill>
                <a:srgbClr val="FF601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4931"/>
            <a:ext cx="6400800" cy="175260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Benguela, Angola</a:t>
            </a:r>
          </a:p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15.08.2025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879830"/>
            <a:ext cx="9144000" cy="2156198"/>
          </a:xfrm>
          <a:prstGeom prst="rect">
            <a:avLst/>
          </a:prstGeom>
          <a:solidFill>
            <a:srgbClr val="002A6C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r>
              <a:rPr lang="pt-PT" sz="4000" dirty="0">
                <a:solidFill>
                  <a:srgbClr val="FF0000"/>
                </a:solidFill>
              </a:rPr>
              <a:t>Planeamento de uma Investigação Simulada 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xmlns="" id="{5E0C4674-5C83-5FE1-3934-CF1B93A51631}"/>
              </a:ext>
            </a:extLst>
          </p:cNvPr>
          <p:cNvGrpSpPr/>
          <p:nvPr/>
        </p:nvGrpSpPr>
        <p:grpSpPr>
          <a:xfrm>
            <a:off x="107504" y="247497"/>
            <a:ext cx="9036496" cy="1178088"/>
            <a:chOff x="107504" y="247497"/>
            <a:chExt cx="8892480" cy="117808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60648"/>
              <a:ext cx="3059832" cy="1164937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63A4FAC3-9949-CE7F-57D0-04C92548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360" y="399581"/>
              <a:ext cx="2736305" cy="84713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xmlns="" id="{985B2D76-D781-E49B-D617-864DB60D5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636" y="247497"/>
              <a:ext cx="2624348" cy="1165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Preâmbulo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PT" dirty="0"/>
          </a:p>
          <a:p>
            <a:pPr algn="just"/>
            <a:r>
              <a:rPr lang="pt-PT" dirty="0"/>
              <a:t>Uma investigação jornalística simulada é um exercício prático que estudantes e jornalistas em formação replicam o processo de investigação de um caso real, com o objetivo de desenvolver habilidades e compreender as etapas envolvidas na apuração de notícias. </a:t>
            </a:r>
          </a:p>
          <a:p>
            <a:pPr algn="just"/>
            <a:r>
              <a:rPr lang="pt-PT" dirty="0"/>
              <a:t>Essa prática visa reproduzir as dificuldades e desafios encontrados em investigações jornalísticas, permitindo que os participantes apliquem técnicas de entrevista, análise de documentos e verificação de informações em um ambiente controlado. 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3587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759" y="-19319"/>
            <a:ext cx="8229600" cy="1143000"/>
          </a:xfrm>
        </p:spPr>
        <p:txBody>
          <a:bodyPr/>
          <a:lstStyle/>
          <a:p>
            <a:r>
              <a:rPr lang="pt-PT" dirty="0" err="1"/>
              <a:t>Objectivos</a:t>
            </a:r>
            <a:r>
              <a:rPr lang="pt-PT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8F6A467-4EA9-3AF4-AC82-5497B291E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331640" y="836712"/>
            <a:ext cx="6117055" cy="4414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50"/>
              </a:lnSpc>
              <a:spcAft>
                <a:spcPts val="750"/>
              </a:spcAft>
            </a:pPr>
            <a:endParaRPr lang="pt-PT" sz="2000" dirty="0">
              <a:solidFill>
                <a:srgbClr val="001D35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950"/>
              </a:lnSpc>
              <a:spcAft>
                <a:spcPts val="750"/>
              </a:spcAft>
            </a:pPr>
            <a:endParaRPr lang="pt-PT" sz="2000" dirty="0">
              <a:solidFill>
                <a:srgbClr val="001D35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950"/>
              </a:lnSpc>
              <a:spcAft>
                <a:spcPts val="750"/>
              </a:spcAft>
            </a:pPr>
            <a:r>
              <a:rPr lang="pt-PT" sz="25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Objectivos</a:t>
            </a:r>
            <a:r>
              <a:rPr lang="pt-PT" sz="25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da investigação jornalística simulada  </a:t>
            </a:r>
          </a:p>
          <a:p>
            <a:pPr>
              <a:lnSpc>
                <a:spcPts val="1950"/>
              </a:lnSpc>
              <a:spcAft>
                <a:spcPts val="750"/>
              </a:spcAft>
            </a:pPr>
            <a:endParaRPr lang="pt-PT" sz="25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950"/>
              </a:lnSpc>
              <a:spcAft>
                <a:spcPts val="750"/>
              </a:spcAft>
            </a:pPr>
            <a:r>
              <a:rPr lang="pt-PT" sz="25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- Desenvolver habilidades de investigação:</a:t>
            </a:r>
            <a:endParaRPr lang="pt-PT" sz="25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pt-PT" sz="2500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A prática permite aprimorar habilidades de pesquisa, </a:t>
            </a:r>
            <a:r>
              <a:rPr lang="pt-PT" sz="2500" spc="1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colecta</a:t>
            </a:r>
            <a:r>
              <a:rPr lang="pt-PT" sz="2500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 e análise de dados. </a:t>
            </a:r>
          </a:p>
          <a:p>
            <a:pPr>
              <a:lnSpc>
                <a:spcPts val="1650"/>
              </a:lnSpc>
              <a:spcAft>
                <a:spcPts val="600"/>
              </a:spcAft>
            </a:pPr>
            <a:endParaRPr lang="pt-PT" sz="25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pt-PT" sz="25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- Compreender o processo investigativo:</a:t>
            </a:r>
            <a:endParaRPr lang="pt-PT" sz="25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pt-PT" sz="2500" dirty="0"/>
              <a:t>A simulação ajuda a compreender as dificuldades encontradas na verificação de informações, na análise de documentos e na obtenção de fontes confiáveis. </a:t>
            </a:r>
          </a:p>
          <a:p>
            <a:pPr>
              <a:lnSpc>
                <a:spcPts val="1650"/>
              </a:lnSpc>
              <a:spcAft>
                <a:spcPts val="600"/>
              </a:spcAft>
            </a:pPr>
            <a:endParaRPr lang="pt-P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84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Conceitos 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 algn="just">
              <a:buNone/>
            </a:pPr>
            <a:r>
              <a:rPr lang="pt-PT" dirty="0"/>
              <a:t>- Vários doutrinadores definem o  jornalismo investigativo como sendo a modalidade de jornalismo que se dedica a investigar e revelar factos de interesse público que estejam ocultos ou que, eventualmente, foram deliberadamente escondidos. </a:t>
            </a:r>
          </a:p>
          <a:p>
            <a:pPr marL="0" lvl="0" indent="0" algn="just">
              <a:buNone/>
            </a:pPr>
            <a:endParaRPr lang="pt-PT" dirty="0"/>
          </a:p>
          <a:p>
            <a:pPr marL="0" lvl="0" indent="0" algn="just">
              <a:buNone/>
            </a:pPr>
            <a:r>
              <a:rPr lang="pt-PT" dirty="0"/>
              <a:t>- O jargão jornalístico para notícias publicadas em primeira mão é denominado de “furo”, que é, muitas vezes, fruto de trabalho do jornalismo investigativo.</a:t>
            </a:r>
            <a:r>
              <a:rPr lang="pt-PT" baseline="30000" dirty="0"/>
              <a:t> </a:t>
            </a:r>
            <a:r>
              <a:rPr lang="pt-PT" dirty="0"/>
              <a:t> O jornalista e professor universitário brasileiro Alberto Dines (1932-2018) declarou que "Todo jornalismo é investigativo, ou não é jornalismo. Donde se conclui que o que se lê, ouvimos e vemos todos os dias na imprensa não é jornalismo</a:t>
            </a:r>
          </a:p>
        </p:txBody>
      </p:sp>
    </p:spTree>
    <p:extLst>
      <p:ext uri="{BB962C8B-B14F-4D97-AF65-F5344CB8AC3E}">
        <p14:creationId xmlns:p14="http://schemas.microsoft.com/office/powerpoint/2010/main" val="374084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 </a:t>
            </a:r>
            <a:r>
              <a:rPr lang="en-US" dirty="0" err="1"/>
              <a:t>exemplo</a:t>
            </a:r>
            <a:r>
              <a:rPr lang="en-US" dirty="0"/>
              <a:t> de </a:t>
            </a:r>
            <a:r>
              <a:rPr lang="en-US" dirty="0" err="1"/>
              <a:t>investigação</a:t>
            </a:r>
            <a:r>
              <a:rPr lang="en-US" dirty="0"/>
              <a:t> </a:t>
            </a:r>
            <a:r>
              <a:rPr lang="en-US" dirty="0" err="1"/>
              <a:t>jornalística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380" y="1268760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500" b="1" dirty="0"/>
              <a:t>     </a:t>
            </a:r>
            <a:r>
              <a:rPr lang="en-US" sz="2500" b="1" dirty="0" err="1"/>
              <a:t>Jornal</a:t>
            </a:r>
            <a:r>
              <a:rPr lang="en-US" sz="2500" b="1" dirty="0"/>
              <a:t> O PAÍS, 24 de </a:t>
            </a:r>
            <a:r>
              <a:rPr lang="en-US" sz="2500" b="1" dirty="0" err="1"/>
              <a:t>Novembro</a:t>
            </a:r>
            <a:r>
              <a:rPr lang="en-US" sz="2500" b="1" dirty="0"/>
              <a:t> de 2025.</a:t>
            </a:r>
            <a:r>
              <a:rPr lang="en-US" sz="2500" dirty="0"/>
              <a:t>Queremos, a </a:t>
            </a:r>
            <a:r>
              <a:rPr lang="en-US" sz="2500" dirty="0" err="1"/>
              <a:t>título</a:t>
            </a:r>
            <a:r>
              <a:rPr lang="en-US" sz="2500" dirty="0"/>
              <a:t> de </a:t>
            </a:r>
            <a:r>
              <a:rPr lang="en-US" sz="2500" dirty="0" err="1"/>
              <a:t>exemplo</a:t>
            </a:r>
            <a:r>
              <a:rPr lang="en-US" sz="2500" dirty="0"/>
              <a:t>, </a:t>
            </a:r>
            <a:r>
              <a:rPr lang="en-US" sz="2500" dirty="0" err="1"/>
              <a:t>ilustrar</a:t>
            </a:r>
            <a:r>
              <a:rPr lang="en-US" sz="2500" dirty="0"/>
              <a:t> com </a:t>
            </a:r>
            <a:r>
              <a:rPr lang="en-US" sz="2500" dirty="0" err="1"/>
              <a:t>uma</a:t>
            </a:r>
            <a:r>
              <a:rPr lang="en-US" sz="2500" dirty="0"/>
              <a:t> </a:t>
            </a:r>
            <a:r>
              <a:rPr lang="en-US" sz="2500" dirty="0" err="1"/>
              <a:t>matéria</a:t>
            </a:r>
            <a:r>
              <a:rPr lang="en-US" sz="2500" dirty="0"/>
              <a:t>, sob </a:t>
            </a:r>
            <a:r>
              <a:rPr lang="en-US" sz="2500" dirty="0" err="1"/>
              <a:t>nosso</a:t>
            </a:r>
            <a:r>
              <a:rPr lang="en-US" sz="2500" dirty="0"/>
              <a:t> </a:t>
            </a:r>
            <a:r>
              <a:rPr lang="en-US" sz="2500" dirty="0" err="1"/>
              <a:t>punho</a:t>
            </a:r>
            <a:r>
              <a:rPr lang="en-US" sz="2500" dirty="0"/>
              <a:t>, </a:t>
            </a:r>
            <a:r>
              <a:rPr lang="en-US" sz="2500" dirty="0" err="1"/>
              <a:t>tendo</a:t>
            </a:r>
            <a:r>
              <a:rPr lang="en-US" sz="2500" dirty="0"/>
              <a:t> </a:t>
            </a:r>
            <a:r>
              <a:rPr lang="en-US" sz="2500" dirty="0" err="1"/>
              <a:t>sido</a:t>
            </a:r>
            <a:r>
              <a:rPr lang="en-US" sz="2500" dirty="0"/>
              <a:t> </a:t>
            </a:r>
            <a:r>
              <a:rPr lang="en-US" sz="2500" dirty="0" err="1"/>
              <a:t>distinguida</a:t>
            </a:r>
            <a:r>
              <a:rPr lang="en-US" sz="2500" dirty="0"/>
              <a:t> com </a:t>
            </a:r>
            <a:r>
              <a:rPr lang="en-US" sz="2500" dirty="0" err="1"/>
              <a:t>uma</a:t>
            </a:r>
            <a:r>
              <a:rPr lang="en-US" sz="2500" dirty="0"/>
              <a:t> </a:t>
            </a:r>
            <a:r>
              <a:rPr lang="en-US" sz="2500" dirty="0" err="1"/>
              <a:t>menção</a:t>
            </a:r>
            <a:r>
              <a:rPr lang="en-US" sz="2500" dirty="0"/>
              <a:t> </a:t>
            </a:r>
            <a:r>
              <a:rPr lang="en-US" sz="2500" dirty="0" err="1"/>
              <a:t>honrosa</a:t>
            </a:r>
            <a:r>
              <a:rPr lang="en-US" sz="2500" dirty="0"/>
              <a:t> no </a:t>
            </a:r>
            <a:r>
              <a:rPr lang="en-US" sz="2500" dirty="0" err="1"/>
              <a:t>Prémio</a:t>
            </a:r>
            <a:r>
              <a:rPr lang="en-US" sz="2500" dirty="0"/>
              <a:t> Provincial de </a:t>
            </a:r>
            <a:r>
              <a:rPr lang="en-US" sz="2500" dirty="0" err="1"/>
              <a:t>Jornalismo</a:t>
            </a:r>
            <a:r>
              <a:rPr lang="en-US" sz="2500" dirty="0"/>
              <a:t>, </a:t>
            </a:r>
            <a:r>
              <a:rPr lang="en-US" sz="2500" dirty="0" err="1"/>
              <a:t>em</a:t>
            </a:r>
            <a:r>
              <a:rPr lang="en-US" sz="2500" dirty="0"/>
              <a:t> 2022. </a:t>
            </a:r>
            <a:r>
              <a:rPr lang="en-US" sz="2500" dirty="0" err="1"/>
              <a:t>Eis</a:t>
            </a:r>
            <a:r>
              <a:rPr lang="en-US" sz="2500" dirty="0"/>
              <a:t>: </a:t>
            </a:r>
            <a:r>
              <a:rPr lang="en-US" sz="2500" dirty="0" err="1"/>
              <a:t>Trezentas</a:t>
            </a:r>
            <a:r>
              <a:rPr lang="en-US" sz="2500" dirty="0"/>
              <a:t> </a:t>
            </a:r>
            <a:r>
              <a:rPr lang="en-US" sz="2500" dirty="0" err="1"/>
              <a:t>famílias</a:t>
            </a:r>
            <a:r>
              <a:rPr lang="en-US" sz="2500" dirty="0"/>
              <a:t>, </a:t>
            </a:r>
            <a:r>
              <a:rPr lang="en-US" sz="2500" dirty="0" err="1"/>
              <a:t>desalojadas</a:t>
            </a:r>
            <a:r>
              <a:rPr lang="en-US" sz="2500" dirty="0"/>
              <a:t> </a:t>
            </a:r>
            <a:r>
              <a:rPr lang="en-US" sz="2500" dirty="0" err="1"/>
              <a:t>em</a:t>
            </a:r>
            <a:r>
              <a:rPr lang="en-US" sz="2500" dirty="0"/>
              <a:t> </a:t>
            </a:r>
            <a:r>
              <a:rPr lang="en-US" sz="2500" dirty="0" err="1"/>
              <a:t>Junho</a:t>
            </a:r>
            <a:r>
              <a:rPr lang="en-US" sz="2500" dirty="0"/>
              <a:t> de 2020, </a:t>
            </a:r>
            <a:r>
              <a:rPr lang="en-US" sz="2500" dirty="0" err="1"/>
              <a:t>na</a:t>
            </a:r>
            <a:r>
              <a:rPr lang="en-US" sz="2500" dirty="0"/>
              <a:t> </a:t>
            </a:r>
            <a:r>
              <a:rPr lang="en-US" sz="2500" dirty="0" err="1"/>
              <a:t>sequência</a:t>
            </a:r>
            <a:r>
              <a:rPr lang="en-US" sz="2500" dirty="0"/>
              <a:t> das </a:t>
            </a:r>
            <a:r>
              <a:rPr lang="en-US" sz="2500" dirty="0" err="1"/>
              <a:t>demolições</a:t>
            </a:r>
            <a:r>
              <a:rPr lang="en-US" sz="2500" dirty="0"/>
              <a:t> de </a:t>
            </a:r>
            <a:r>
              <a:rPr lang="en-US" sz="2500" dirty="0" err="1"/>
              <a:t>suas</a:t>
            </a:r>
            <a:r>
              <a:rPr lang="en-US" sz="2500" dirty="0"/>
              <a:t> </a:t>
            </a:r>
            <a:r>
              <a:rPr lang="en-US" sz="2500" dirty="0" err="1"/>
              <a:t>residências</a:t>
            </a:r>
            <a:r>
              <a:rPr lang="en-US" sz="2500" dirty="0"/>
              <a:t>, </a:t>
            </a:r>
            <a:r>
              <a:rPr lang="en-US" sz="2500" dirty="0" err="1"/>
              <a:t>continuam</a:t>
            </a:r>
            <a:r>
              <a:rPr lang="en-US" sz="2500" dirty="0"/>
              <a:t> à </a:t>
            </a:r>
            <a:r>
              <a:rPr lang="en-US" sz="2500" dirty="0" err="1"/>
              <a:t>espera</a:t>
            </a:r>
            <a:r>
              <a:rPr lang="en-US" sz="2500" dirty="0"/>
              <a:t> da </a:t>
            </a:r>
            <a:r>
              <a:rPr lang="en-US" sz="2500" dirty="0" err="1"/>
              <a:t>acção</a:t>
            </a:r>
            <a:r>
              <a:rPr lang="en-US" sz="2500" dirty="0"/>
              <a:t> do </a:t>
            </a:r>
            <a:r>
              <a:rPr lang="en-US" sz="2500" dirty="0" err="1"/>
              <a:t>Governo</a:t>
            </a:r>
            <a:r>
              <a:rPr lang="en-US" sz="2500" dirty="0"/>
              <a:t> </a:t>
            </a:r>
            <a:r>
              <a:rPr lang="en-US" sz="2500" dirty="0" err="1"/>
              <a:t>na</a:t>
            </a:r>
            <a:r>
              <a:rPr lang="en-US" sz="2500" dirty="0"/>
              <a:t> </a:t>
            </a:r>
            <a:r>
              <a:rPr lang="en-US" sz="2500" dirty="0" err="1"/>
              <a:t>garantia</a:t>
            </a:r>
            <a:r>
              <a:rPr lang="en-US" sz="2500" dirty="0"/>
              <a:t> de </a:t>
            </a:r>
            <a:r>
              <a:rPr lang="en-US" sz="2500" dirty="0" err="1"/>
              <a:t>melhores</a:t>
            </a:r>
            <a:r>
              <a:rPr lang="en-US" sz="2500" dirty="0"/>
              <a:t> </a:t>
            </a:r>
            <a:r>
              <a:rPr lang="en-US" sz="2500" dirty="0" err="1"/>
              <a:t>condições</a:t>
            </a:r>
            <a:r>
              <a:rPr lang="en-US" sz="2500" dirty="0"/>
              <a:t> de </a:t>
            </a:r>
            <a:r>
              <a:rPr lang="en-US" sz="2500" dirty="0" err="1"/>
              <a:t>vida</a:t>
            </a:r>
            <a:r>
              <a:rPr lang="en-US" sz="2500" dirty="0"/>
              <a:t>, </a:t>
            </a:r>
            <a:r>
              <a:rPr lang="en-US" sz="2500" dirty="0" err="1"/>
              <a:t>uma</a:t>
            </a:r>
            <a:r>
              <a:rPr lang="en-US" sz="2500" dirty="0"/>
              <a:t> </a:t>
            </a:r>
            <a:r>
              <a:rPr lang="en-US" sz="2500" dirty="0" err="1"/>
              <a:t>vez</a:t>
            </a:r>
            <a:r>
              <a:rPr lang="en-US" sz="2500" dirty="0"/>
              <a:t> que a </a:t>
            </a:r>
            <a:r>
              <a:rPr lang="en-US" sz="2500" dirty="0" err="1"/>
              <a:t>negociação</a:t>
            </a:r>
            <a:r>
              <a:rPr lang="en-US" sz="2500" dirty="0"/>
              <a:t> extra-judicial </a:t>
            </a:r>
            <a:r>
              <a:rPr lang="en-US" sz="2500" dirty="0" err="1"/>
              <a:t>apontava</a:t>
            </a:r>
            <a:r>
              <a:rPr lang="en-US" sz="2500" dirty="0"/>
              <a:t> para o </a:t>
            </a:r>
            <a:r>
              <a:rPr lang="en-US" sz="2500" dirty="0" err="1"/>
              <a:t>comprometimento</a:t>
            </a:r>
            <a:r>
              <a:rPr lang="en-US" sz="2500" dirty="0"/>
              <a:t> das </a:t>
            </a:r>
            <a:r>
              <a:rPr lang="en-US" sz="2500" dirty="0" err="1"/>
              <a:t>autoridades</a:t>
            </a:r>
            <a:r>
              <a:rPr lang="en-US" sz="2500" dirty="0"/>
              <a:t>. A </a:t>
            </a:r>
            <a:r>
              <a:rPr lang="en-US" sz="2500" dirty="0" err="1"/>
              <a:t>nossa</a:t>
            </a:r>
            <a:r>
              <a:rPr lang="en-US" sz="2500" dirty="0"/>
              <a:t> </a:t>
            </a:r>
            <a:r>
              <a:rPr lang="en-US" sz="2500" dirty="0" err="1"/>
              <a:t>investigação</a:t>
            </a:r>
            <a:r>
              <a:rPr lang="en-US" sz="2500" dirty="0"/>
              <a:t> </a:t>
            </a:r>
            <a:r>
              <a:rPr lang="en-US" sz="2500" dirty="0" err="1"/>
              <a:t>expunha</a:t>
            </a:r>
            <a:r>
              <a:rPr lang="en-US" sz="2500" dirty="0"/>
              <a:t> </a:t>
            </a:r>
            <a:r>
              <a:rPr lang="en-US" sz="2500" dirty="0" err="1"/>
              <a:t>uma</a:t>
            </a:r>
            <a:r>
              <a:rPr lang="en-US" sz="2500" dirty="0"/>
              <a:t> </a:t>
            </a:r>
            <a:r>
              <a:rPr lang="en-US" sz="2500" dirty="0" err="1"/>
              <a:t>rede</a:t>
            </a:r>
            <a:r>
              <a:rPr lang="en-US" sz="2500" dirty="0"/>
              <a:t> de </a:t>
            </a:r>
            <a:r>
              <a:rPr lang="en-US" sz="2500" dirty="0" err="1"/>
              <a:t>cidadãos</a:t>
            </a:r>
            <a:r>
              <a:rPr lang="en-US" sz="2500" dirty="0"/>
              <a:t>, entre </a:t>
            </a:r>
            <a:r>
              <a:rPr lang="en-US" sz="2500" dirty="0" err="1"/>
              <a:t>funcionários</a:t>
            </a:r>
            <a:r>
              <a:rPr lang="en-US" sz="2500" dirty="0"/>
              <a:t> </a:t>
            </a:r>
            <a:r>
              <a:rPr lang="en-US" sz="2500" dirty="0" err="1"/>
              <a:t>administrativos</a:t>
            </a:r>
            <a:r>
              <a:rPr lang="en-US" sz="2500" dirty="0"/>
              <a:t>, </a:t>
            </a:r>
            <a:r>
              <a:rPr lang="en-US" sz="2500" dirty="0" err="1"/>
              <a:t>juristas</a:t>
            </a:r>
            <a:r>
              <a:rPr lang="en-US" sz="2500" dirty="0"/>
              <a:t>, </a:t>
            </a:r>
            <a:r>
              <a:rPr lang="en-US" sz="2500" dirty="0" err="1"/>
              <a:t>governantes</a:t>
            </a:r>
            <a:r>
              <a:rPr lang="en-US" sz="2500" dirty="0"/>
              <a:t>, </a:t>
            </a:r>
            <a:r>
              <a:rPr lang="en-US" sz="2500" dirty="0" err="1"/>
              <a:t>envolvida</a:t>
            </a:r>
            <a:r>
              <a:rPr lang="en-US" sz="2500" dirty="0"/>
              <a:t> </a:t>
            </a:r>
            <a:r>
              <a:rPr lang="en-US" sz="2500" dirty="0" err="1"/>
              <a:t>na</a:t>
            </a:r>
            <a:r>
              <a:rPr lang="en-US" sz="2500" dirty="0"/>
              <a:t> </a:t>
            </a:r>
            <a:r>
              <a:rPr lang="en-US" sz="2500" dirty="0" err="1"/>
              <a:t>ocupação</a:t>
            </a:r>
            <a:r>
              <a:rPr lang="en-US" sz="2500" dirty="0"/>
              <a:t> de </a:t>
            </a:r>
            <a:r>
              <a:rPr lang="en-US" sz="2500" dirty="0" err="1"/>
              <a:t>terreno</a:t>
            </a:r>
            <a:r>
              <a:rPr lang="en-US" sz="2500" dirty="0"/>
              <a:t> para fins </a:t>
            </a:r>
            <a:r>
              <a:rPr lang="en-US" sz="2500" dirty="0" err="1"/>
              <a:t>próprios</a:t>
            </a:r>
            <a:r>
              <a:rPr lang="en-US" sz="2500" dirty="0"/>
              <a:t>. Para </a:t>
            </a:r>
            <a:r>
              <a:rPr lang="en-US" sz="2500" dirty="0" err="1"/>
              <a:t>além</a:t>
            </a:r>
            <a:r>
              <a:rPr lang="en-US" sz="2500" dirty="0"/>
              <a:t> de casas, a </a:t>
            </a:r>
            <a:r>
              <a:rPr lang="en-US" sz="2500" dirty="0" err="1"/>
              <a:t>Administração</a:t>
            </a:r>
            <a:r>
              <a:rPr lang="en-US" sz="2500" dirty="0"/>
              <a:t> de </a:t>
            </a:r>
            <a:r>
              <a:rPr lang="en-US" sz="2500" dirty="0" err="1"/>
              <a:t>Benguela</a:t>
            </a:r>
            <a:r>
              <a:rPr lang="en-US" sz="2500" dirty="0"/>
              <a:t> </a:t>
            </a:r>
            <a:r>
              <a:rPr lang="en-US" sz="2500" dirty="0" err="1"/>
              <a:t>tinha</a:t>
            </a:r>
            <a:r>
              <a:rPr lang="en-US" sz="2500" dirty="0"/>
              <a:t> </a:t>
            </a:r>
            <a:r>
              <a:rPr lang="en-US" sz="2500" dirty="0" err="1"/>
              <a:t>destruído</a:t>
            </a:r>
            <a:r>
              <a:rPr lang="en-US" sz="2500" dirty="0"/>
              <a:t> </a:t>
            </a:r>
            <a:r>
              <a:rPr lang="en-US" sz="2500" dirty="0" err="1"/>
              <a:t>uma</a:t>
            </a:r>
            <a:r>
              <a:rPr lang="en-US" sz="2500" dirty="0"/>
              <a:t> </a:t>
            </a:r>
            <a:r>
              <a:rPr lang="en-US" sz="2500" dirty="0" err="1"/>
              <a:t>escola</a:t>
            </a:r>
            <a:r>
              <a:rPr lang="en-US" sz="2500" dirty="0"/>
              <a:t> e </a:t>
            </a:r>
            <a:r>
              <a:rPr lang="en-US" sz="2500" dirty="0" err="1"/>
              <a:t>posto</a:t>
            </a:r>
            <a:r>
              <a:rPr lang="en-US" sz="2500" dirty="0"/>
              <a:t> medico, </a:t>
            </a:r>
            <a:r>
              <a:rPr lang="en-US" sz="2500" dirty="0" err="1"/>
              <a:t>construído</a:t>
            </a:r>
            <a:r>
              <a:rPr lang="en-US" sz="2500" dirty="0"/>
              <a:t> </a:t>
            </a:r>
            <a:r>
              <a:rPr lang="en-US" sz="2500" dirty="0" err="1"/>
              <a:t>graças</a:t>
            </a:r>
            <a:r>
              <a:rPr lang="en-US" sz="2500" dirty="0"/>
              <a:t> </a:t>
            </a:r>
            <a:r>
              <a:rPr lang="en-US" sz="2500" dirty="0" err="1"/>
              <a:t>ao</a:t>
            </a:r>
            <a:r>
              <a:rPr lang="en-US" sz="2500" dirty="0"/>
              <a:t> </a:t>
            </a:r>
            <a:r>
              <a:rPr lang="en-US" sz="2500" dirty="0" err="1"/>
              <a:t>esforço</a:t>
            </a:r>
            <a:r>
              <a:rPr lang="en-US" sz="2500" dirty="0"/>
              <a:t> da </a:t>
            </a:r>
            <a:r>
              <a:rPr lang="en-US" sz="2500" dirty="0" err="1"/>
              <a:t>comunidade</a:t>
            </a:r>
            <a:r>
              <a:rPr lang="en-US" sz="2500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121B515-4E52-17E6-0CE6-3A84C1F254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5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80720" cy="79208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Um </a:t>
            </a:r>
            <a:r>
              <a:rPr lang="en-US" sz="3600" dirty="0" err="1"/>
              <a:t>exemplo</a:t>
            </a:r>
            <a:r>
              <a:rPr lang="en-US" sz="3600" dirty="0"/>
              <a:t> de </a:t>
            </a:r>
            <a:r>
              <a:rPr lang="en-US" sz="3600" dirty="0" err="1"/>
              <a:t>investigação</a:t>
            </a:r>
            <a:r>
              <a:rPr lang="en-US" sz="3600" dirty="0"/>
              <a:t> </a:t>
            </a:r>
            <a:r>
              <a:rPr lang="en-US" sz="3600" dirty="0" err="1"/>
              <a:t>jornalística</a:t>
            </a:r>
            <a:r>
              <a:rPr lang="en-US" sz="3600" dirty="0"/>
              <a:t> </a:t>
            </a:r>
            <a:endParaRPr lang="pt-P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34076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500" dirty="0"/>
              <a:t>    A </a:t>
            </a:r>
            <a:r>
              <a:rPr lang="en-US" sz="2500" dirty="0" err="1"/>
              <a:t>nossa</a:t>
            </a:r>
            <a:r>
              <a:rPr lang="en-US" sz="2500" dirty="0"/>
              <a:t> </a:t>
            </a:r>
            <a:r>
              <a:rPr lang="en-US" sz="2500" dirty="0" err="1"/>
              <a:t>investigação</a:t>
            </a:r>
            <a:r>
              <a:rPr lang="en-US" sz="2500" dirty="0"/>
              <a:t>, </a:t>
            </a:r>
            <a:r>
              <a:rPr lang="en-US" sz="2500" dirty="0" err="1"/>
              <a:t>na</a:t>
            </a:r>
            <a:r>
              <a:rPr lang="en-US" sz="2500" dirty="0"/>
              <a:t> </a:t>
            </a:r>
            <a:r>
              <a:rPr lang="en-US" sz="2500" dirty="0" err="1"/>
              <a:t>altura</a:t>
            </a:r>
            <a:r>
              <a:rPr lang="en-US" sz="2500" dirty="0"/>
              <a:t>, </a:t>
            </a:r>
            <a:r>
              <a:rPr lang="en-US" sz="2500" dirty="0" err="1"/>
              <a:t>previa</a:t>
            </a:r>
            <a:r>
              <a:rPr lang="en-US" sz="2500" dirty="0"/>
              <a:t> que a </a:t>
            </a:r>
            <a:r>
              <a:rPr lang="en-US" sz="2500" dirty="0" err="1"/>
              <a:t>Administração</a:t>
            </a:r>
            <a:r>
              <a:rPr lang="en-US" sz="2500" dirty="0"/>
              <a:t> </a:t>
            </a:r>
            <a:r>
              <a:rPr lang="en-US" sz="2500" dirty="0" err="1"/>
              <a:t>considerava</a:t>
            </a:r>
            <a:r>
              <a:rPr lang="en-US" sz="2500" dirty="0"/>
              <a:t> </a:t>
            </a:r>
            <a:r>
              <a:rPr lang="en-US" sz="2500" dirty="0" err="1"/>
              <a:t>aquela</a:t>
            </a:r>
            <a:r>
              <a:rPr lang="en-US" sz="2500" dirty="0"/>
              <a:t> zona das Salinas </a:t>
            </a:r>
            <a:r>
              <a:rPr lang="en-US" sz="2500" dirty="0" err="1"/>
              <a:t>nobre</a:t>
            </a:r>
            <a:r>
              <a:rPr lang="en-US" sz="2500" dirty="0"/>
              <a:t> de </a:t>
            </a:r>
            <a:r>
              <a:rPr lang="en-US" sz="2500" dirty="0" err="1"/>
              <a:t>mais</a:t>
            </a:r>
            <a:r>
              <a:rPr lang="en-US" sz="2500" dirty="0"/>
              <a:t> para o </a:t>
            </a:r>
            <a:r>
              <a:rPr lang="en-US" sz="2500" dirty="0" err="1"/>
              <a:t>povo</a:t>
            </a:r>
            <a:r>
              <a:rPr lang="en-US" sz="2500" dirty="0"/>
              <a:t> que </a:t>
            </a:r>
            <a:r>
              <a:rPr lang="en-US" sz="2500" dirty="0" err="1"/>
              <a:t>lá</a:t>
            </a:r>
            <a:r>
              <a:rPr lang="en-US" sz="2500" dirty="0"/>
              <a:t> </a:t>
            </a:r>
            <a:r>
              <a:rPr lang="en-US" sz="2500" dirty="0" err="1"/>
              <a:t>estava</a:t>
            </a:r>
            <a:r>
              <a:rPr lang="en-US" sz="2500" dirty="0"/>
              <a:t>. Tempo </a:t>
            </a:r>
            <a:r>
              <a:rPr lang="en-US" sz="2500" dirty="0" err="1"/>
              <a:t>depois</a:t>
            </a:r>
            <a:r>
              <a:rPr lang="en-US" sz="2500" dirty="0"/>
              <a:t>, </a:t>
            </a:r>
            <a:r>
              <a:rPr lang="en-US" sz="2500" dirty="0" err="1"/>
              <a:t>desalojado</a:t>
            </a:r>
            <a:r>
              <a:rPr lang="en-US" sz="2500" dirty="0"/>
              <a:t> que </a:t>
            </a:r>
            <a:r>
              <a:rPr lang="en-US" sz="2500" dirty="0" err="1"/>
              <a:t>estava</a:t>
            </a:r>
            <a:r>
              <a:rPr lang="en-US" sz="2500" dirty="0"/>
              <a:t> a </a:t>
            </a:r>
            <a:r>
              <a:rPr lang="en-US" sz="2500" dirty="0" err="1"/>
              <a:t>população</a:t>
            </a:r>
            <a:r>
              <a:rPr lang="en-US" sz="2500" dirty="0"/>
              <a:t>, </a:t>
            </a:r>
            <a:r>
              <a:rPr lang="en-US" sz="2500" dirty="0" err="1"/>
              <a:t>os</a:t>
            </a:r>
            <a:r>
              <a:rPr lang="en-US" sz="2500" dirty="0"/>
              <a:t> </a:t>
            </a:r>
            <a:r>
              <a:rPr lang="en-US" sz="2500" dirty="0" err="1"/>
              <a:t>espaços</a:t>
            </a:r>
            <a:r>
              <a:rPr lang="en-US" sz="2500" dirty="0"/>
              <a:t> </a:t>
            </a:r>
            <a:r>
              <a:rPr lang="en-US" sz="2500" dirty="0" err="1"/>
              <a:t>acabaram</a:t>
            </a:r>
            <a:r>
              <a:rPr lang="en-US" sz="2500" dirty="0"/>
              <a:t> </a:t>
            </a:r>
            <a:r>
              <a:rPr lang="en-US" sz="2500" dirty="0" err="1"/>
              <a:t>vendidos</a:t>
            </a:r>
            <a:r>
              <a:rPr lang="en-US" sz="2500" dirty="0"/>
              <a:t> </a:t>
            </a:r>
            <a:r>
              <a:rPr lang="en-US" sz="2500" dirty="0" err="1"/>
              <a:t>por</a:t>
            </a:r>
            <a:r>
              <a:rPr lang="en-US" sz="2500" dirty="0"/>
              <a:t> </a:t>
            </a:r>
            <a:r>
              <a:rPr lang="en-US" sz="2500" dirty="0" err="1"/>
              <a:t>milhões</a:t>
            </a:r>
            <a:r>
              <a:rPr lang="en-US" sz="2500" dirty="0"/>
              <a:t> a </a:t>
            </a:r>
            <a:r>
              <a:rPr lang="en-US" sz="2500" dirty="0" err="1"/>
              <a:t>quem</a:t>
            </a:r>
            <a:r>
              <a:rPr lang="en-US" sz="2500" dirty="0"/>
              <a:t> </a:t>
            </a:r>
            <a:r>
              <a:rPr lang="en-US" sz="2500" dirty="0" err="1"/>
              <a:t>quisesse</a:t>
            </a:r>
            <a:r>
              <a:rPr lang="en-US" sz="2500" dirty="0"/>
              <a:t>, </a:t>
            </a:r>
            <a:r>
              <a:rPr lang="en-US" sz="2500" dirty="0" err="1"/>
              <a:t>apesar</a:t>
            </a:r>
            <a:r>
              <a:rPr lang="en-US" sz="2500" dirty="0"/>
              <a:t> de </a:t>
            </a:r>
            <a:r>
              <a:rPr lang="en-US" sz="2500" dirty="0" err="1"/>
              <a:t>ter</a:t>
            </a:r>
            <a:r>
              <a:rPr lang="en-US" sz="2500" dirty="0"/>
              <a:t> </a:t>
            </a:r>
            <a:r>
              <a:rPr lang="en-US" sz="2500" dirty="0" err="1"/>
              <a:t>havido</a:t>
            </a:r>
            <a:r>
              <a:rPr lang="en-US" sz="2500" dirty="0"/>
              <a:t> um </a:t>
            </a:r>
            <a:r>
              <a:rPr lang="en-US" sz="2500" dirty="0" err="1"/>
              <a:t>processo</a:t>
            </a:r>
            <a:r>
              <a:rPr lang="en-US" sz="2500" dirty="0"/>
              <a:t> judicial a corer </a:t>
            </a:r>
            <a:r>
              <a:rPr lang="en-US" sz="2500" dirty="0" err="1"/>
              <a:t>trâmites</a:t>
            </a:r>
            <a:r>
              <a:rPr lang="en-US" sz="2500" dirty="0"/>
              <a:t> no Tribunal da Comarca de </a:t>
            </a:r>
            <a:r>
              <a:rPr lang="en-US" sz="2500" dirty="0" err="1"/>
              <a:t>Benguela</a:t>
            </a:r>
            <a:r>
              <a:rPr lang="en-US" sz="2500" dirty="0"/>
              <a:t> – </a:t>
            </a:r>
            <a:r>
              <a:rPr lang="en-US" sz="2500" dirty="0" err="1"/>
              <a:t>como</a:t>
            </a:r>
            <a:r>
              <a:rPr lang="en-US" sz="2500" dirty="0"/>
              <a:t> </a:t>
            </a:r>
            <a:r>
              <a:rPr lang="en-US" sz="2500" dirty="0" err="1"/>
              <a:t>atestaram</a:t>
            </a:r>
            <a:r>
              <a:rPr lang="en-US" sz="2500" dirty="0"/>
              <a:t> </a:t>
            </a:r>
            <a:r>
              <a:rPr lang="en-US" sz="2500" dirty="0" err="1"/>
              <a:t>documentos</a:t>
            </a:r>
            <a:r>
              <a:rPr lang="en-US" sz="2500" dirty="0"/>
              <a:t> a que </a:t>
            </a:r>
            <a:r>
              <a:rPr lang="en-US" sz="2500" dirty="0" err="1"/>
              <a:t>tivemos</a:t>
            </a:r>
            <a:r>
              <a:rPr lang="en-US" sz="2500" dirty="0"/>
              <a:t> </a:t>
            </a:r>
            <a:r>
              <a:rPr lang="en-US" sz="2500" dirty="0" err="1"/>
              <a:t>acesso</a:t>
            </a:r>
            <a:r>
              <a:rPr lang="en-US" sz="2500" dirty="0"/>
              <a:t>. </a:t>
            </a:r>
          </a:p>
          <a:p>
            <a:pPr marL="0" indent="0" algn="just">
              <a:buNone/>
            </a:pPr>
            <a:r>
              <a:rPr lang="en-US" sz="2500" dirty="0"/>
              <a:t>    O </a:t>
            </a:r>
            <a:r>
              <a:rPr lang="en-US" sz="2500" dirty="0" err="1"/>
              <a:t>argumento</a:t>
            </a:r>
            <a:r>
              <a:rPr lang="en-US" sz="2500" dirty="0"/>
              <a:t> </a:t>
            </a:r>
            <a:r>
              <a:rPr lang="en-US" sz="2500" dirty="0" err="1"/>
              <a:t>inicial</a:t>
            </a:r>
            <a:r>
              <a:rPr lang="en-US" sz="2500" dirty="0"/>
              <a:t> do </a:t>
            </a:r>
            <a:r>
              <a:rPr lang="en-US" sz="2500" dirty="0" err="1"/>
              <a:t>Governo</a:t>
            </a:r>
            <a:r>
              <a:rPr lang="en-US" sz="2500" dirty="0"/>
              <a:t> </a:t>
            </a:r>
            <a:r>
              <a:rPr lang="en-US" sz="2500" dirty="0" err="1"/>
              <a:t>foi</a:t>
            </a:r>
            <a:r>
              <a:rPr lang="en-US" sz="2500" dirty="0"/>
              <a:t> de que o </a:t>
            </a:r>
            <a:r>
              <a:rPr lang="en-US" sz="2500" dirty="0" err="1"/>
              <a:t>espaço</a:t>
            </a:r>
            <a:r>
              <a:rPr lang="en-US" sz="2500" dirty="0"/>
              <a:t> era </a:t>
            </a:r>
            <a:r>
              <a:rPr lang="en-US" sz="2500" dirty="0" err="1"/>
              <a:t>propriedade</a:t>
            </a:r>
            <a:r>
              <a:rPr lang="en-US" sz="2500" dirty="0"/>
              <a:t> </a:t>
            </a:r>
            <a:r>
              <a:rPr lang="en-US" sz="2500" dirty="0" err="1"/>
              <a:t>privada</a:t>
            </a:r>
            <a:r>
              <a:rPr lang="en-US" sz="2500" dirty="0"/>
              <a:t>, mas </a:t>
            </a:r>
            <a:r>
              <a:rPr lang="en-US" sz="2500" dirty="0" err="1"/>
              <a:t>acabamos</a:t>
            </a:r>
            <a:r>
              <a:rPr lang="en-US" sz="2500" dirty="0"/>
              <a:t> </a:t>
            </a:r>
            <a:r>
              <a:rPr lang="en-US" sz="2500" dirty="0" err="1"/>
              <a:t>por</a:t>
            </a:r>
            <a:r>
              <a:rPr lang="en-US" sz="2500" dirty="0"/>
              <a:t> </a:t>
            </a:r>
            <a:r>
              <a:rPr lang="en-US" sz="2500" dirty="0" err="1"/>
              <a:t>descobrir</a:t>
            </a:r>
            <a:r>
              <a:rPr lang="en-US" sz="2500" dirty="0"/>
              <a:t>, </a:t>
            </a:r>
            <a:r>
              <a:rPr lang="en-US" sz="2500" dirty="0" err="1"/>
              <a:t>em</a:t>
            </a:r>
            <a:r>
              <a:rPr lang="en-US" sz="2500" dirty="0"/>
              <a:t> </a:t>
            </a:r>
            <a:r>
              <a:rPr lang="en-US" sz="2500" dirty="0" err="1"/>
              <a:t>sede</a:t>
            </a:r>
            <a:r>
              <a:rPr lang="en-US" sz="2500" dirty="0"/>
              <a:t> da </a:t>
            </a:r>
            <a:r>
              <a:rPr lang="en-US" sz="2500" dirty="0" err="1"/>
              <a:t>nossa</a:t>
            </a:r>
            <a:r>
              <a:rPr lang="en-US" sz="2500" dirty="0"/>
              <a:t> </a:t>
            </a:r>
            <a:r>
              <a:rPr lang="en-US" sz="2500" dirty="0" err="1"/>
              <a:t>investigação</a:t>
            </a:r>
            <a:r>
              <a:rPr lang="en-US" sz="2500" dirty="0"/>
              <a:t>, que o Estado </a:t>
            </a:r>
            <a:r>
              <a:rPr lang="en-US" sz="2500" dirty="0" err="1"/>
              <a:t>tinha</a:t>
            </a:r>
            <a:r>
              <a:rPr lang="en-US" sz="2500" dirty="0"/>
              <a:t> </a:t>
            </a:r>
            <a:r>
              <a:rPr lang="en-US" sz="2500" dirty="0" err="1"/>
              <a:t>chamado</a:t>
            </a:r>
            <a:r>
              <a:rPr lang="en-US" sz="2500" dirty="0"/>
              <a:t> para </a:t>
            </a:r>
            <a:r>
              <a:rPr lang="en-US" sz="2500" dirty="0" err="1"/>
              <a:t>si</a:t>
            </a:r>
            <a:r>
              <a:rPr lang="en-US" sz="2500" dirty="0"/>
              <a:t> a </a:t>
            </a:r>
            <a:r>
              <a:rPr lang="en-US" sz="2500" dirty="0" err="1"/>
              <a:t>titularidade</a:t>
            </a:r>
            <a:r>
              <a:rPr lang="en-US" sz="2500" dirty="0"/>
              <a:t> do </a:t>
            </a:r>
            <a:r>
              <a:rPr lang="en-US" sz="2500" dirty="0" err="1"/>
              <a:t>espaço</a:t>
            </a:r>
            <a:r>
              <a:rPr lang="en-US" sz="2500" dirty="0"/>
              <a:t> e que </a:t>
            </a:r>
            <a:r>
              <a:rPr lang="en-US" sz="2500" dirty="0" err="1"/>
              <a:t>gente</a:t>
            </a:r>
            <a:r>
              <a:rPr lang="en-US" sz="2500" dirty="0"/>
              <a:t> da </a:t>
            </a:r>
            <a:r>
              <a:rPr lang="en-US" sz="2500" dirty="0" err="1"/>
              <a:t>Administração</a:t>
            </a:r>
            <a:r>
              <a:rPr lang="en-US" sz="2500" dirty="0"/>
              <a:t> </a:t>
            </a:r>
            <a:r>
              <a:rPr lang="en-US" sz="2500" dirty="0" err="1"/>
              <a:t>queria</a:t>
            </a:r>
            <a:r>
              <a:rPr lang="en-US" sz="2500" dirty="0"/>
              <a:t> </a:t>
            </a:r>
            <a:r>
              <a:rPr lang="en-US" sz="2500" dirty="0" err="1"/>
              <a:t>amealhar</a:t>
            </a:r>
            <a:r>
              <a:rPr lang="en-US" sz="2500" dirty="0"/>
              <a:t> </a:t>
            </a:r>
            <a:r>
              <a:rPr lang="en-US" sz="2500" dirty="0" err="1"/>
              <a:t>valores</a:t>
            </a:r>
            <a:r>
              <a:rPr lang="en-US" sz="2500" dirty="0"/>
              <a:t>, </a:t>
            </a:r>
            <a:r>
              <a:rPr lang="en-US" sz="2500" dirty="0" err="1"/>
              <a:t>como</a:t>
            </a:r>
            <a:r>
              <a:rPr lang="en-US" sz="2500" dirty="0"/>
              <a:t> </a:t>
            </a:r>
            <a:r>
              <a:rPr lang="en-US" sz="2500" dirty="0" err="1"/>
              <a:t>veio</a:t>
            </a:r>
            <a:r>
              <a:rPr lang="en-US" sz="2500" dirty="0"/>
              <a:t> a </a:t>
            </a:r>
            <a:r>
              <a:rPr lang="en-US" sz="2500" dirty="0" err="1"/>
              <a:t>acontecer</a:t>
            </a:r>
            <a:r>
              <a:rPr lang="en-US" sz="2500" dirty="0"/>
              <a:t>. </a:t>
            </a:r>
            <a:r>
              <a:rPr lang="en-US" sz="2500" dirty="0" err="1"/>
              <a:t>Hoje</a:t>
            </a:r>
            <a:r>
              <a:rPr lang="en-US" sz="2500" dirty="0"/>
              <a:t>, quarto </a:t>
            </a:r>
            <a:r>
              <a:rPr lang="en-US" sz="2500" dirty="0" err="1"/>
              <a:t>anos</a:t>
            </a:r>
            <a:r>
              <a:rPr lang="en-US" sz="2500" dirty="0"/>
              <a:t> </a:t>
            </a:r>
            <a:r>
              <a:rPr lang="en-US" sz="2500" dirty="0" err="1"/>
              <a:t>depois</a:t>
            </a:r>
            <a:r>
              <a:rPr lang="en-US" sz="2500" dirty="0"/>
              <a:t>, </a:t>
            </a:r>
            <a:r>
              <a:rPr lang="en-US" sz="2500" dirty="0" err="1"/>
              <a:t>erguem</a:t>
            </a:r>
            <a:r>
              <a:rPr lang="en-US" sz="2500" dirty="0"/>
              <a:t>-se, no local, casas de alto </a:t>
            </a:r>
            <a:r>
              <a:rPr lang="en-US" sz="2500" dirty="0" err="1"/>
              <a:t>padrão</a:t>
            </a:r>
            <a:r>
              <a:rPr lang="en-US" sz="2500" dirty="0"/>
              <a:t>.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6EAAC37-02A1-5316-46D1-C00786E76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4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pt-PT" sz="2800" b="1" dirty="0"/>
              <a:t>Exercício de Aplicação: Planeamento de uma Investigação Simulada </a:t>
            </a:r>
          </a:p>
          <a:p>
            <a:pPr lvl="0">
              <a:buFontTx/>
              <a:buChar char="-"/>
            </a:pPr>
            <a:r>
              <a:rPr lang="pt-PT" sz="2800" b="1" dirty="0"/>
              <a:t>“ Quartzo, um minério milionário que «voa» para China sem retorno para a população em Benguela</a:t>
            </a:r>
          </a:p>
          <a:p>
            <a:pPr lvl="0"/>
            <a:r>
              <a:rPr lang="pt-PT" sz="2800" b="1" dirty="0"/>
              <a:t>Definição de pauta</a:t>
            </a:r>
            <a:endParaRPr lang="pt-PT" sz="2800" dirty="0"/>
          </a:p>
          <a:p>
            <a:pPr lvl="0"/>
            <a:r>
              <a:rPr lang="pt-PT" sz="2800" b="1" dirty="0" err="1"/>
              <a:t>Colecta</a:t>
            </a:r>
            <a:r>
              <a:rPr lang="pt-PT" sz="2800" b="1" dirty="0"/>
              <a:t> de informações:</a:t>
            </a:r>
            <a:endParaRPr lang="pt-PT" sz="2800" dirty="0"/>
          </a:p>
          <a:p>
            <a:pPr marL="0" indent="0">
              <a:buNone/>
            </a:pPr>
            <a:r>
              <a:rPr lang="pt-PT" sz="2800" dirty="0"/>
              <a:t>  Busca por documentos, entrevistas e outras fontes de informação relevantes para o caso.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94863763-8F89-82F2-88FB-FC04C4D40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9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0404" y="188640"/>
            <a:ext cx="7643192" cy="1152128"/>
          </a:xfrm>
        </p:spPr>
        <p:txBody>
          <a:bodyPr>
            <a:noAutofit/>
          </a:bodyPr>
          <a:lstStyle/>
          <a:p>
            <a:r>
              <a:rPr lang="pt-PT" sz="2500" dirty="0"/>
              <a:t>Exercício de Aplicação: Planeamento de uma Investigação Simulada </a:t>
            </a:r>
            <a:br>
              <a:rPr lang="pt-PT" sz="2500" dirty="0"/>
            </a:br>
            <a:endParaRPr lang="pt-PT" sz="25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pt-PT" b="1" dirty="0"/>
              <a:t>Análise de documentos:</a:t>
            </a:r>
            <a:endParaRPr lang="pt-PT" dirty="0"/>
          </a:p>
          <a:p>
            <a:r>
              <a:rPr lang="pt-PT" dirty="0"/>
              <a:t>Exame de documentos relevantes para o caso. </a:t>
            </a:r>
          </a:p>
          <a:p>
            <a:pPr lvl="0"/>
            <a:r>
              <a:rPr lang="pt-PT" b="1" dirty="0"/>
              <a:t>Verificação de informações:</a:t>
            </a:r>
            <a:endParaRPr lang="pt-PT" dirty="0"/>
          </a:p>
          <a:p>
            <a:r>
              <a:rPr lang="pt-PT" dirty="0"/>
              <a:t>Aferir a veracidade das informações obtidas, buscando fontes alternativas e verificar.</a:t>
            </a:r>
          </a:p>
          <a:p>
            <a:pPr lvl="0"/>
            <a:r>
              <a:rPr lang="pt-PT" b="1" dirty="0"/>
              <a:t>Elaboração da matéria:</a:t>
            </a:r>
            <a:endParaRPr lang="pt-PT" dirty="0"/>
          </a:p>
          <a:p>
            <a:r>
              <a:rPr lang="pt-PT" dirty="0" err="1"/>
              <a:t>Redacção</a:t>
            </a:r>
            <a:r>
              <a:rPr lang="pt-PT" dirty="0"/>
              <a:t> da matéria jornalística com base nas informações obtidas e verificadas.</a:t>
            </a:r>
          </a:p>
          <a:p>
            <a:pPr lvl="0"/>
            <a:r>
              <a:rPr lang="pt-PT" b="1" dirty="0"/>
              <a:t>Publicação da matéria:</a:t>
            </a:r>
            <a:endParaRPr lang="pt-PT" dirty="0"/>
          </a:p>
          <a:p>
            <a:r>
              <a:rPr lang="pt-PT" dirty="0"/>
              <a:t>Divulgação da matéria em um veículo de comunicação. 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28282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latin typeface="+mn-lt"/>
              </a:rPr>
              <a:t>Referências Bibliográficas 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>
                <a:hlinkClick r:id="rId2"/>
              </a:rPr>
              <a:t>https://pt.wikipedia.org/wiki/Alberto_Dines</a:t>
            </a:r>
            <a:endParaRPr lang="pt-PT" dirty="0"/>
          </a:p>
          <a:p>
            <a:r>
              <a:rPr lang="pt-PT" dirty="0">
                <a:hlinkClick r:id="rId3"/>
              </a:rPr>
              <a:t>https://www.researchgate.net</a:t>
            </a:r>
            <a:endParaRPr lang="pt-PT" dirty="0"/>
          </a:p>
          <a:p>
            <a:endParaRPr lang="pt-PT" dirty="0"/>
          </a:p>
          <a:p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           </a:t>
            </a:r>
            <a:r>
              <a:rPr lang="pt-PT" b="1" dirty="0"/>
              <a:t>Muito Obrigado pela atenção dispensada</a:t>
            </a:r>
            <a:r>
              <a:rPr lang="pt-P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38208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E9B9B4-8F5E-AAA7-B5CD-C8BBB7640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75F0B60-5FF1-57F9-0030-B5B3CDA1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TRABALHO EM GRUPOS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C337E138-E891-539B-9F4B-52FA2A0A8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sz="6500" b="1" dirty="0"/>
              <a:t>GRUPO 1:</a:t>
            </a:r>
            <a:endParaRPr lang="pt-PT" b="1" dirty="0"/>
          </a:p>
          <a:p>
            <a:pPr marL="514350" indent="-514350">
              <a:buAutoNum type="arabicPeriod"/>
            </a:pPr>
            <a:r>
              <a:rPr lang="pt-PT" b="1" dirty="0"/>
              <a:t>Deodato Inácio;</a:t>
            </a:r>
          </a:p>
          <a:p>
            <a:pPr marL="514350" indent="-514350">
              <a:buAutoNum type="arabicPeriod"/>
            </a:pPr>
            <a:r>
              <a:rPr lang="pt-PT" b="1" dirty="0" err="1"/>
              <a:t>Liniorky</a:t>
            </a:r>
            <a:r>
              <a:rPr lang="pt-PT" b="1" dirty="0"/>
              <a:t> Félix;</a:t>
            </a:r>
          </a:p>
          <a:p>
            <a:pPr marL="514350" indent="-514350">
              <a:buAutoNum type="arabicPeriod"/>
            </a:pPr>
            <a:r>
              <a:rPr lang="pt-PT" b="1" dirty="0"/>
              <a:t>José Bumba;</a:t>
            </a:r>
          </a:p>
          <a:p>
            <a:pPr marL="514350" indent="-514350">
              <a:buAutoNum type="arabicPeriod"/>
            </a:pPr>
            <a:r>
              <a:rPr lang="pt-PT" b="1" dirty="0"/>
              <a:t>Feliciano </a:t>
            </a:r>
            <a:r>
              <a:rPr lang="pt-PT" b="1" dirty="0" err="1"/>
              <a:t>Ndalama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 err="1"/>
              <a:t>Ivanilson</a:t>
            </a:r>
            <a:r>
              <a:rPr lang="pt-PT" b="1" dirty="0"/>
              <a:t> Ramos;</a:t>
            </a:r>
          </a:p>
          <a:p>
            <a:pPr marL="514350" indent="-514350">
              <a:buAutoNum type="arabicPeriod"/>
            </a:pPr>
            <a:r>
              <a:rPr lang="pt-PT" b="1" dirty="0"/>
              <a:t>Jorge Pimentel;</a:t>
            </a:r>
          </a:p>
          <a:p>
            <a:pPr marL="514350" indent="-514350">
              <a:buAutoNum type="arabicPeriod"/>
            </a:pPr>
            <a:r>
              <a:rPr lang="pt-PT" b="1" dirty="0"/>
              <a:t>Fernando Prende;</a:t>
            </a:r>
          </a:p>
          <a:p>
            <a:pPr marL="514350" indent="-514350">
              <a:buAutoNum type="arabicPeriod"/>
            </a:pPr>
            <a:r>
              <a:rPr lang="pt-PT" b="1" dirty="0"/>
              <a:t>Samuel Quintas;</a:t>
            </a:r>
          </a:p>
          <a:p>
            <a:pPr marL="514350" indent="-514350">
              <a:buAutoNum type="arabicPeriod"/>
            </a:pPr>
            <a:r>
              <a:rPr lang="pt-PT" b="1" dirty="0"/>
              <a:t>António Mateus</a:t>
            </a:r>
            <a:endParaRPr lang="pt-PT" dirty="0"/>
          </a:p>
        </p:txBody>
      </p:sp>
      <p:sp>
        <p:nvSpPr>
          <p:cNvPr id="4" name="Marcador de Posição de Conteúdo 2">
            <a:extLst>
              <a:ext uri="{FF2B5EF4-FFF2-40B4-BE49-F238E27FC236}">
                <a16:creationId xmlns:a16="http://schemas.microsoft.com/office/drawing/2014/main" xmlns="" id="{0C6796B2-31D7-5193-BC11-A90203854AF4}"/>
              </a:ext>
            </a:extLst>
          </p:cNvPr>
          <p:cNvSpPr txBox="1">
            <a:spLocks/>
          </p:cNvSpPr>
          <p:nvPr/>
        </p:nvSpPr>
        <p:spPr>
          <a:xfrm>
            <a:off x="5353744" y="1600200"/>
            <a:ext cx="4546848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7100" b="1"/>
              <a:t>GRUPO 2: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Luciano Cambimbi;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Venâncio Canhime;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Matilde Luacas;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Carla Chiquete;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Bernardo Francisco;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Alberto Neto;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Tiago Chimbassi;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pt-PT" b="1"/>
              <a:t>Ana Katiti.</a:t>
            </a:r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1A67D691-52D8-FB1B-06C9-252905294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5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17B937-E759-8D36-DA09-F86E1E3F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427C18-5C6F-5AC1-81B6-F6ACC2CCA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TRABALHO EM GRUPOS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25B8309C-6089-9ACD-4F79-064DA8F7D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sz="6500" b="1" dirty="0"/>
              <a:t>GRUPO 1:</a:t>
            </a:r>
            <a:endParaRPr lang="pt-PT" b="1" dirty="0"/>
          </a:p>
          <a:p>
            <a:pPr marL="514350" indent="-514350">
              <a:buAutoNum type="arabicPeriod"/>
            </a:pPr>
            <a:r>
              <a:rPr lang="pt-PT" b="1" dirty="0"/>
              <a:t>Deodato Inácio;</a:t>
            </a:r>
          </a:p>
          <a:p>
            <a:pPr marL="514350" indent="-514350">
              <a:buAutoNum type="arabicPeriod"/>
            </a:pPr>
            <a:r>
              <a:rPr lang="pt-PT" b="1" dirty="0" err="1"/>
              <a:t>Liniorky</a:t>
            </a:r>
            <a:r>
              <a:rPr lang="pt-PT" b="1" dirty="0"/>
              <a:t> Félix;</a:t>
            </a:r>
          </a:p>
          <a:p>
            <a:pPr marL="514350" indent="-514350">
              <a:buAutoNum type="arabicPeriod"/>
            </a:pPr>
            <a:r>
              <a:rPr lang="pt-PT" b="1" dirty="0"/>
              <a:t>José Bumba;</a:t>
            </a:r>
          </a:p>
          <a:p>
            <a:pPr marL="514350" indent="-514350">
              <a:buAutoNum type="arabicPeriod"/>
            </a:pPr>
            <a:r>
              <a:rPr lang="pt-PT" b="1" dirty="0"/>
              <a:t>Feliciano </a:t>
            </a:r>
            <a:r>
              <a:rPr lang="pt-PT" b="1" dirty="0" err="1"/>
              <a:t>Ndalama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 err="1"/>
              <a:t>Ivanilson</a:t>
            </a:r>
            <a:r>
              <a:rPr lang="pt-PT" b="1" dirty="0"/>
              <a:t> Ramos;</a:t>
            </a:r>
          </a:p>
          <a:p>
            <a:pPr marL="514350" indent="-514350">
              <a:buAutoNum type="arabicPeriod"/>
            </a:pPr>
            <a:r>
              <a:rPr lang="pt-PT" b="1" dirty="0"/>
              <a:t>Jorge Pimentel;</a:t>
            </a:r>
          </a:p>
          <a:p>
            <a:pPr marL="514350" indent="-514350">
              <a:buAutoNum type="arabicPeriod"/>
            </a:pPr>
            <a:r>
              <a:rPr lang="pt-PT" b="1" dirty="0"/>
              <a:t>Fernando Prende;</a:t>
            </a:r>
          </a:p>
          <a:p>
            <a:pPr marL="514350" indent="-514350">
              <a:buAutoNum type="arabicPeriod"/>
            </a:pPr>
            <a:r>
              <a:rPr lang="pt-PT" b="1" dirty="0"/>
              <a:t>Samuel Quintas;</a:t>
            </a:r>
          </a:p>
          <a:p>
            <a:pPr marL="514350" indent="-514350">
              <a:buAutoNum type="arabicPeriod"/>
            </a:pPr>
            <a:r>
              <a:rPr lang="pt-PT" b="1" dirty="0"/>
              <a:t>António  Mateus</a:t>
            </a:r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D3B79ADA-5ED0-B2F2-3B68-C02A52EA9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62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F0EDB3-94D6-AD13-BE1C-6BCF9F86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DF53ED-D504-D3A3-AC50-9D52998E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TRABALHO EM GRUPOS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A844F4A2-2EA2-DA9D-7000-CB99C9764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sz="7100" b="1" dirty="0"/>
              <a:t>GRUPO 2:</a:t>
            </a:r>
          </a:p>
          <a:p>
            <a:pPr marL="514350" indent="-514350">
              <a:buAutoNum type="arabicPeriod"/>
            </a:pPr>
            <a:r>
              <a:rPr lang="pt-PT" b="1" dirty="0"/>
              <a:t>Luciano </a:t>
            </a:r>
            <a:r>
              <a:rPr lang="pt-PT" b="1" dirty="0" err="1"/>
              <a:t>Cambimbi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/>
              <a:t>Venâncio </a:t>
            </a:r>
            <a:r>
              <a:rPr lang="pt-PT" b="1" dirty="0" err="1"/>
              <a:t>Canhime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/>
              <a:t>Matilde </a:t>
            </a:r>
            <a:r>
              <a:rPr lang="pt-PT" b="1" dirty="0" err="1"/>
              <a:t>Luacas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/>
              <a:t>Carla </a:t>
            </a:r>
            <a:r>
              <a:rPr lang="pt-PT" b="1" dirty="0" err="1"/>
              <a:t>Chiquete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/>
              <a:t>Bernardo Francisco;</a:t>
            </a:r>
          </a:p>
          <a:p>
            <a:pPr marL="514350" indent="-514350">
              <a:buAutoNum type="arabicPeriod"/>
            </a:pPr>
            <a:r>
              <a:rPr lang="pt-PT" b="1" dirty="0"/>
              <a:t>Alberto Neto;</a:t>
            </a:r>
          </a:p>
          <a:p>
            <a:pPr marL="514350" indent="-514350">
              <a:buAutoNum type="arabicPeriod"/>
            </a:pPr>
            <a:r>
              <a:rPr lang="pt-PT" b="1" dirty="0"/>
              <a:t>Tiago </a:t>
            </a:r>
            <a:r>
              <a:rPr lang="pt-PT" b="1" dirty="0" err="1"/>
              <a:t>Chimbassi</a:t>
            </a:r>
            <a:r>
              <a:rPr lang="pt-PT" b="1" dirty="0"/>
              <a:t>;</a:t>
            </a:r>
          </a:p>
          <a:p>
            <a:pPr marL="514350" indent="-514350">
              <a:buAutoNum type="arabicPeriod"/>
            </a:pPr>
            <a:r>
              <a:rPr lang="pt-PT" b="1" dirty="0"/>
              <a:t>Ana </a:t>
            </a:r>
            <a:r>
              <a:rPr lang="pt-PT" b="1" dirty="0" err="1"/>
              <a:t>Katiti</a:t>
            </a:r>
            <a:r>
              <a:rPr lang="pt-PT" b="1" dirty="0"/>
              <a:t>.</a:t>
            </a:r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9EB3CB4-0822-D618-D099-862A922B4C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25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574973-DD98-8CF7-8B47-66F3E44D4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8EE4F5-D975-A5E9-1A6B-78B69D41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TEMAS DA MESA REDONDA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AAB1788D-1985-27FE-BD5D-6190A2E9E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6600" b="1" dirty="0">
                <a:solidFill>
                  <a:srgbClr val="002060"/>
                </a:solidFill>
              </a:rPr>
              <a:t>TEMA EM DISCUSSÃO:</a:t>
            </a:r>
            <a:r>
              <a:rPr lang="pt-PT" sz="6600" b="1" dirty="0"/>
              <a:t> </a:t>
            </a:r>
          </a:p>
          <a:p>
            <a:pPr marL="0" indent="0" algn="ctr">
              <a:buNone/>
            </a:pPr>
            <a:r>
              <a:rPr lang="pt-PT" sz="6000" b="1" dirty="0">
                <a:solidFill>
                  <a:srgbClr val="002060"/>
                </a:solidFill>
              </a:rPr>
              <a:t>Reforma no sector da Comunicação Social</a:t>
            </a:r>
            <a:endParaRPr lang="pt-PT" sz="24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68583B5-2F88-5629-BFD4-A2739E925C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72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087748-EB1C-6C1B-357D-3D19D96C7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15B8E8-F6F5-D51C-602D-E6527549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TEMAS DA MESA REDONDA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7A6E8838-1AA6-7FC2-70E0-D44E9DB45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6600" b="1" dirty="0">
                <a:solidFill>
                  <a:srgbClr val="002060"/>
                </a:solidFill>
              </a:rPr>
              <a:t>TEMA EM DISCUSSÃO:</a:t>
            </a:r>
            <a:r>
              <a:rPr lang="pt-PT" sz="6600" b="1" dirty="0"/>
              <a:t> </a:t>
            </a:r>
          </a:p>
          <a:p>
            <a:pPr marL="0" indent="0" algn="ctr">
              <a:buNone/>
            </a:pPr>
            <a:r>
              <a:rPr lang="pt-PT" sz="5400" b="1" dirty="0">
                <a:solidFill>
                  <a:srgbClr val="002060"/>
                </a:solidFill>
              </a:rPr>
              <a:t>Fortalecimento da protecção legal e psicológica para jornalistas</a:t>
            </a:r>
            <a:endParaRPr lang="pt-PT" sz="20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24F26E5-9660-CC49-FE86-1CDAA72656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19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EF0EE4-5D18-55C7-E452-30FCD7E43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EF46BE-D5E0-3030-194E-829F7F633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TEMAS DA MESA REDONDA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32822012-554A-7750-1E5E-D7216291A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6600" b="1" dirty="0">
                <a:solidFill>
                  <a:srgbClr val="002060"/>
                </a:solidFill>
              </a:rPr>
              <a:t>TEMA EM DISCUSSÃO:</a:t>
            </a:r>
            <a:r>
              <a:rPr lang="pt-PT" sz="6600" b="1" dirty="0"/>
              <a:t> </a:t>
            </a:r>
          </a:p>
          <a:p>
            <a:pPr marL="0" indent="0" algn="ctr">
              <a:buNone/>
            </a:pPr>
            <a:r>
              <a:rPr lang="pt-PT" sz="5400" b="1" dirty="0">
                <a:solidFill>
                  <a:srgbClr val="002060"/>
                </a:solidFill>
              </a:rPr>
              <a:t>Financiamento dos meios de comunicação social</a:t>
            </a:r>
            <a:endParaRPr lang="pt-PT" sz="20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EC61FF5-2E52-52F3-A4A3-4AA43C9E9A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67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A80956-CC8F-D2F5-DE2B-4152CC465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7740B0D-613C-0C6A-CE5B-145653214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TEMAS DA MESA REDONDA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1AA8203F-9E5B-C897-D63F-B2A197FED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6600" b="1" dirty="0">
                <a:solidFill>
                  <a:srgbClr val="002060"/>
                </a:solidFill>
              </a:rPr>
              <a:t>TEMA EM DISCUSSÃO:</a:t>
            </a:r>
            <a:r>
              <a:rPr lang="pt-PT" sz="6600" b="1" dirty="0"/>
              <a:t> </a:t>
            </a:r>
          </a:p>
          <a:p>
            <a:pPr marL="0" indent="0" algn="ctr">
              <a:buNone/>
            </a:pPr>
            <a:r>
              <a:rPr lang="pt-PT" sz="5400" b="1" dirty="0">
                <a:solidFill>
                  <a:srgbClr val="002060"/>
                </a:solidFill>
              </a:rPr>
              <a:t>Fim do quási-monopólio estatal na comunicação social</a:t>
            </a:r>
            <a:endParaRPr lang="pt-PT" sz="20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68F67BE-4DD1-DAFB-DBB5-9223EE2349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98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C33DAE-E992-4341-1FFD-6F3C4D3AA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06A4DE-0097-5C78-A157-E84D9AEA4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>
                <a:solidFill>
                  <a:srgbClr val="002060"/>
                </a:solidFill>
                <a:latin typeface="+mn-lt"/>
              </a:rPr>
              <a:t>PARTICIPAÇÃO DOS FORMANDOS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535713C8-7E87-D948-2832-9527E53D4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PT" sz="6000" b="1" dirty="0">
                <a:solidFill>
                  <a:srgbClr val="002060"/>
                </a:solidFill>
              </a:rPr>
              <a:t>TÓPICOS EM DISCUSSÃO: </a:t>
            </a:r>
          </a:p>
          <a:p>
            <a:r>
              <a:rPr lang="pt-PT" sz="4400" dirty="0">
                <a:solidFill>
                  <a:srgbClr val="002060"/>
                </a:solidFill>
              </a:rPr>
              <a:t>Revisão da legislação sobre liberdade de imprensa e regulação dos media </a:t>
            </a:r>
          </a:p>
          <a:p>
            <a:r>
              <a:rPr lang="pt-PT" sz="4400" dirty="0">
                <a:solidFill>
                  <a:srgbClr val="002060"/>
                </a:solidFill>
              </a:rPr>
              <a:t>Fortalecimento da proteção legal e psicológica para jornalistas </a:t>
            </a:r>
          </a:p>
          <a:p>
            <a:r>
              <a:rPr lang="pt-PT" sz="4400" dirty="0">
                <a:solidFill>
                  <a:srgbClr val="002060"/>
                </a:solidFill>
              </a:rPr>
              <a:t>Reforço do Papel do Órgão Regulador Independente (despartidarizado) </a:t>
            </a:r>
          </a:p>
          <a:p>
            <a:r>
              <a:rPr lang="pt-PT" sz="4400" dirty="0">
                <a:solidFill>
                  <a:srgbClr val="002060"/>
                </a:solidFill>
              </a:rPr>
              <a:t>Estratégias para combater a desinformação e promover o jornalismo de qualidade </a:t>
            </a:r>
          </a:p>
          <a:p>
            <a:r>
              <a:rPr lang="pt-PT" sz="4400" dirty="0">
                <a:solidFill>
                  <a:srgbClr val="002060"/>
                </a:solidFill>
              </a:rPr>
              <a:t>Fim do quási-monopólio estatal na comunicação social</a:t>
            </a:r>
            <a:r>
              <a:rPr lang="pt-PT" sz="4400" b="1" dirty="0">
                <a:solidFill>
                  <a:srgbClr val="002060"/>
                </a:solidFill>
              </a:rPr>
              <a:t> </a:t>
            </a:r>
          </a:p>
          <a:p>
            <a:endParaRPr lang="pt-PT" sz="20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5908777-207E-0803-A3D9-3282DC2CC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03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FA09514-F5C9-7E76-3946-415468AC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054860-5EF0-7068-886F-414C6B0EE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6000" dirty="0">
                <a:solidFill>
                  <a:srgbClr val="002060"/>
                </a:solidFill>
                <a:latin typeface="+mn-lt"/>
              </a:rPr>
              <a:t>DEBATE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C3D393F5-403A-363A-FD47-AA260B761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6000" b="1" dirty="0">
                <a:solidFill>
                  <a:srgbClr val="002060"/>
                </a:solidFill>
              </a:rPr>
              <a:t>TÓPICOS EM DISCUSSÃO:</a:t>
            </a:r>
          </a:p>
          <a:p>
            <a:pPr marL="0" indent="0" algn="ctr">
              <a:buNone/>
            </a:pPr>
            <a:endParaRPr lang="pt-PT" sz="1400" b="1" dirty="0">
              <a:solidFill>
                <a:srgbClr val="002060"/>
              </a:solidFill>
            </a:endParaRPr>
          </a:p>
          <a:p>
            <a:r>
              <a:rPr lang="pt-PT" sz="4000" dirty="0">
                <a:solidFill>
                  <a:srgbClr val="002060"/>
                </a:solidFill>
              </a:rPr>
              <a:t>Órgão que regula a comunicação social em Angola</a:t>
            </a:r>
          </a:p>
          <a:p>
            <a:r>
              <a:rPr lang="pt-PT" sz="4000" dirty="0">
                <a:solidFill>
                  <a:srgbClr val="002060"/>
                </a:solidFill>
              </a:rPr>
              <a:t>Reforma da CS em Angola</a:t>
            </a:r>
          </a:p>
          <a:p>
            <a:r>
              <a:rPr lang="pt-PT" sz="4000" dirty="0">
                <a:solidFill>
                  <a:srgbClr val="002060"/>
                </a:solidFill>
              </a:rPr>
              <a:t>Combate à </a:t>
            </a:r>
            <a:r>
              <a:rPr lang="pt-PT" sz="4000" dirty="0" err="1">
                <a:solidFill>
                  <a:srgbClr val="002060"/>
                </a:solidFill>
              </a:rPr>
              <a:t>densiformação</a:t>
            </a:r>
            <a:endParaRPr lang="pt-PT" sz="4000" dirty="0">
              <a:solidFill>
                <a:srgbClr val="002060"/>
              </a:solidFill>
            </a:endParaRPr>
          </a:p>
          <a:p>
            <a:endParaRPr lang="pt-PT" sz="2000" dirty="0">
              <a:solidFill>
                <a:srgbClr val="002060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9687CA8-2248-B9CF-7EE8-3F175DA271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15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D078AA3-8661-6D9B-BD9C-F17CDEF5B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4C9F66-9106-4AD7-320F-1D73D252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6000">
                <a:solidFill>
                  <a:srgbClr val="002060"/>
                </a:solidFill>
                <a:latin typeface="+mn-lt"/>
              </a:rPr>
              <a:t>SEMPRE ONLINE</a:t>
            </a:r>
            <a:endParaRPr lang="pt-PT" sz="6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8F8E2581-3B87-F6EB-4777-6E27A79C8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6000" b="1" dirty="0">
                <a:solidFill>
                  <a:srgbClr val="002060"/>
                </a:solidFill>
              </a:rPr>
              <a:t>ACESSAR SITE OFICIAL:</a:t>
            </a:r>
          </a:p>
          <a:p>
            <a:endParaRPr lang="pt-PT" sz="2000" dirty="0">
              <a:solidFill>
                <a:srgbClr val="002060"/>
              </a:solidFill>
            </a:endParaRPr>
          </a:p>
          <a:p>
            <a:endParaRPr lang="pt-PT" sz="20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PT" sz="3600" dirty="0">
                <a:solidFill>
                  <a:srgbClr val="002060"/>
                </a:solidFill>
              </a:rPr>
              <a:t>www.probonoangola.org/kuzuela-benguela/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EED4DA0-6FF0-2715-5574-EF599A56B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78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3780</TotalTime>
  <Words>766</Words>
  <Application>Microsoft Office PowerPoint</Application>
  <PresentationFormat>Apresentação na tela (4:3)</PresentationFormat>
  <Paragraphs>119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Ebrima</vt:lpstr>
      <vt:lpstr>Times New Roman</vt:lpstr>
      <vt:lpstr>Office Theme</vt:lpstr>
      <vt:lpstr>     Constantino Eduardo Chivela, jornalista   </vt:lpstr>
      <vt:lpstr>Preâmbulo</vt:lpstr>
      <vt:lpstr>Objectivos  </vt:lpstr>
      <vt:lpstr>Conceitos </vt:lpstr>
      <vt:lpstr>Um exemplo de investigação jornalística </vt:lpstr>
      <vt:lpstr>Um exemplo de investigação jornalística </vt:lpstr>
      <vt:lpstr>Apresentação do PowerPoint</vt:lpstr>
      <vt:lpstr>Exercício de Aplicação: Planeamento de uma Investigação Simulada  </vt:lpstr>
      <vt:lpstr>Referências Bibliográficas </vt:lpstr>
      <vt:lpstr>TRABALHO EM GRUPOS</vt:lpstr>
      <vt:lpstr>TRABALHO EM GRUPOS</vt:lpstr>
      <vt:lpstr>TRABALHO EM GRUPOS</vt:lpstr>
      <vt:lpstr>TEMAS DA MESA REDONDA</vt:lpstr>
      <vt:lpstr>TEMAS DA MESA REDONDA</vt:lpstr>
      <vt:lpstr>TEMAS DA MESA REDONDA</vt:lpstr>
      <vt:lpstr>TEMAS DA MESA REDONDA</vt:lpstr>
      <vt:lpstr>PARTICIPAÇÃO DOS FORMANDOS</vt:lpstr>
      <vt:lpstr>DEBATE</vt:lpstr>
      <vt:lpstr>SEMPRE ONLINE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osman.cossing</dc:creator>
  <cp:lastModifiedBy>pc</cp:lastModifiedBy>
  <cp:revision>172</cp:revision>
  <cp:lastPrinted>2019-01-28T15:00:45Z</cp:lastPrinted>
  <dcterms:created xsi:type="dcterms:W3CDTF">2017-11-05T04:41:51Z</dcterms:created>
  <dcterms:modified xsi:type="dcterms:W3CDTF">2025-08-22T14:04:42Z</dcterms:modified>
</cp:coreProperties>
</file>