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4" r:id="rId3"/>
    <p:sldId id="283" r:id="rId4"/>
    <p:sldId id="275" r:id="rId5"/>
    <p:sldId id="282" r:id="rId6"/>
    <p:sldId id="284" r:id="rId7"/>
    <p:sldId id="285" r:id="rId8"/>
    <p:sldId id="287" r:id="rId9"/>
    <p:sldId id="286" r:id="rId10"/>
    <p:sldId id="288" r:id="rId11"/>
    <p:sldId id="289" r:id="rId12"/>
    <p:sldId id="290" r:id="rId13"/>
    <p:sldId id="291" r:id="rId14"/>
  </p:sldIdLst>
  <p:sldSz cx="9144000" cy="6858000" type="screen4x3"/>
  <p:notesSz cx="7010400" cy="92964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01A"/>
    <a:srgbClr val="FF6010"/>
    <a:srgbClr val="130D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65"/>
  </p:normalViewPr>
  <p:slideViewPr>
    <p:cSldViewPr>
      <p:cViewPr varScale="1">
        <p:scale>
          <a:sx n="89" d="100"/>
          <a:sy n="89" d="100"/>
        </p:scale>
        <p:origin x="1744"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pt-PT"/>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8928DF9-BA32-49FA-9053-D5C08937A6E6}" type="datetimeFigureOut">
              <a:rPr lang="pt-PT" smtClean="0"/>
              <a:pPr/>
              <a:t>12/08/25</a:t>
            </a:fld>
            <a:endParaRPr lang="pt-PT"/>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pt-PT"/>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pt-PT"/>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E68BE7C-9E0F-4FFC-B262-BE8D1BEB33D4}" type="slidenum">
              <a:rPr lang="pt-PT" smtClean="0"/>
              <a:pPr/>
              <a:t>‹nº›</a:t>
            </a:fld>
            <a:endParaRPr lang="pt-PT"/>
          </a:p>
        </p:txBody>
      </p:sp>
    </p:spTree>
    <p:extLst>
      <p:ext uri="{BB962C8B-B14F-4D97-AF65-F5344CB8AC3E}">
        <p14:creationId xmlns:p14="http://schemas.microsoft.com/office/powerpoint/2010/main" val="1066885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pt-P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pt-PT"/>
          </a:p>
        </p:txBody>
      </p:sp>
      <p:sp>
        <p:nvSpPr>
          <p:cNvPr id="4" name="Date Placeholder 3"/>
          <p:cNvSpPr>
            <a:spLocks noGrp="1"/>
          </p:cNvSpPr>
          <p:nvPr>
            <p:ph type="dt" sz="half" idx="10"/>
          </p:nvPr>
        </p:nvSpPr>
        <p:spPr/>
        <p:txBody>
          <a:bodyPr/>
          <a:lstStyle/>
          <a:p>
            <a:fld id="{549710E5-29FA-404C-9988-6078A9F7F64F}" type="datetimeFigureOut">
              <a:rPr lang="pt-PT" smtClean="0"/>
              <a:pPr/>
              <a:t>12/08/25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549710E5-29FA-404C-9988-6078A9F7F64F}" type="datetimeFigureOut">
              <a:rPr lang="pt-PT" smtClean="0"/>
              <a:pPr/>
              <a:t>12/08/25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pt-P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9710E5-29FA-404C-9988-6078A9F7F64F}" type="datetimeFigureOut">
              <a:rPr lang="pt-PT" smtClean="0"/>
              <a:pPr/>
              <a:t>12/08/25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p:cNvSpPr>
            <a:spLocks noGrp="1"/>
          </p:cNvSpPr>
          <p:nvPr>
            <p:ph type="dt" sz="half" idx="10"/>
          </p:nvPr>
        </p:nvSpPr>
        <p:spPr/>
        <p:txBody>
          <a:bodyPr/>
          <a:lstStyle/>
          <a:p>
            <a:fld id="{549710E5-29FA-404C-9988-6078A9F7F64F}" type="datetimeFigureOut">
              <a:rPr lang="pt-PT" smtClean="0"/>
              <a:pPr/>
              <a:t>12/08/25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pt-P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p:cNvSpPr>
            <a:spLocks noGrp="1"/>
          </p:cNvSpPr>
          <p:nvPr>
            <p:ph type="dt" sz="half" idx="10"/>
          </p:nvPr>
        </p:nvSpPr>
        <p:spPr/>
        <p:txBody>
          <a:bodyPr/>
          <a:lstStyle/>
          <a:p>
            <a:fld id="{549710E5-29FA-404C-9988-6078A9F7F64F}" type="datetimeFigureOut">
              <a:rPr lang="pt-PT" smtClean="0"/>
              <a:pPr/>
              <a:t>12/08/25</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Date Placeholder 2"/>
          <p:cNvSpPr>
            <a:spLocks noGrp="1"/>
          </p:cNvSpPr>
          <p:nvPr>
            <p:ph type="dt" sz="half" idx="10"/>
          </p:nvPr>
        </p:nvSpPr>
        <p:spPr/>
        <p:txBody>
          <a:bodyPr/>
          <a:lstStyle/>
          <a:p>
            <a:fld id="{549710E5-29FA-404C-9988-6078A9F7F64F}" type="datetimeFigureOut">
              <a:rPr lang="pt-PT" smtClean="0"/>
              <a:pPr/>
              <a:t>12/08/25</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710E5-29FA-404C-9988-6078A9F7F64F}" type="datetimeFigureOut">
              <a:rPr lang="pt-PT" smtClean="0"/>
              <a:pPr/>
              <a:t>12/08/25</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pt-P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9710E5-29FA-404C-9988-6078A9F7F64F}" type="datetimeFigureOut">
              <a:rPr lang="pt-PT" smtClean="0"/>
              <a:pPr/>
              <a:t>12/08/25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pt-P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9710E5-29FA-404C-9988-6078A9F7F64F}" type="datetimeFigureOut">
              <a:rPr lang="pt-PT" smtClean="0"/>
              <a:pPr/>
              <a:t>12/08/25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549710E5-29FA-404C-9988-6078A9F7F64F}" type="datetimeFigureOut">
              <a:rPr lang="pt-PT" smtClean="0"/>
              <a:pPr/>
              <a:t>12/08/25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pt-P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549710E5-29FA-404C-9988-6078A9F7F64F}" type="datetimeFigureOut">
              <a:rPr lang="pt-PT" smtClean="0"/>
              <a:pPr/>
              <a:t>12/08/25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03F8A409-AE92-4458-939E-DB64569B49D2}" type="slidenum">
              <a:rPr lang="pt-PT" smtClean="0"/>
              <a:pPr/>
              <a:t>‹nº›</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7584" y="116632"/>
            <a:ext cx="7643192" cy="950168"/>
          </a:xfrm>
          <a:prstGeom prst="rect">
            <a:avLst/>
          </a:prstGeom>
        </p:spPr>
        <p:txBody>
          <a:bodyPr vert="horz" lIns="91440" tIns="45720" rIns="91440" bIns="45720" rtlCol="0" anchor="ctr">
            <a:normAutofit/>
          </a:bodyPr>
          <a:lstStyle/>
          <a:p>
            <a:r>
              <a:rPr lang="en-US" dirty="0"/>
              <a:t>Citizens Budget </a:t>
            </a:r>
            <a:endParaRPr lang="pt-PT"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PT"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710E5-29FA-404C-9988-6078A9F7F64F}" type="datetimeFigureOut">
              <a:rPr lang="pt-PT" smtClean="0"/>
              <a:pPr/>
              <a:t>12/08/25</a:t>
            </a:fld>
            <a:endParaRPr lang="pt-P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F8A409-AE92-4458-939E-DB64569B49D2}" type="slidenum">
              <a:rPr lang="pt-PT" smtClean="0"/>
              <a:pPr/>
              <a:t>‹nº›</a:t>
            </a:fld>
            <a:endParaRPr lang="pt-PT"/>
          </a:p>
        </p:txBody>
      </p:sp>
      <p:sp>
        <p:nvSpPr>
          <p:cNvPr id="7" name="Rectangle 6"/>
          <p:cNvSpPr/>
          <p:nvPr userDrawn="1"/>
        </p:nvSpPr>
        <p:spPr>
          <a:xfrm>
            <a:off x="0" y="1181100"/>
            <a:ext cx="9144000" cy="114300"/>
          </a:xfrm>
          <a:prstGeom prst="rect">
            <a:avLst/>
          </a:prstGeom>
          <a:gradFill flip="none" rotWithShape="1">
            <a:gsLst>
              <a:gs pos="90000">
                <a:srgbClr val="FF601A">
                  <a:alpha val="15000"/>
                </a:srgbClr>
              </a:gs>
              <a:gs pos="2000">
                <a:srgbClr val="FF601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60640" y="1066724"/>
            <a:ext cx="118872" cy="5791276"/>
          </a:xfrm>
          <a:prstGeom prst="rect">
            <a:avLst/>
          </a:prstGeom>
          <a:solidFill>
            <a:srgbClr val="130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Marketing Materials\Logos\FSVC Logos\Vertical Abbreviated Logotype small.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8260" y="164439"/>
            <a:ext cx="572753" cy="74428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rot="16200000">
            <a:off x="-2627678" y="3859927"/>
            <a:ext cx="5877273" cy="118876"/>
          </a:xfrm>
          <a:prstGeom prst="rect">
            <a:avLst/>
          </a:prstGeom>
          <a:solidFill>
            <a:srgbClr val="FF6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chemeClr val="tx1"/>
          </a:solidFill>
          <a:latin typeface="Ebrima" panose="02000000000000000000" pitchFamily="2" charset="0"/>
          <a:ea typeface="Ebrima" panose="02000000000000000000" pitchFamily="2" charset="0"/>
          <a:cs typeface="Ebrima" panose="02000000000000000000" pitchFamily="2"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264"/>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3140968"/>
            <a:ext cx="7772400" cy="1560834"/>
          </a:xfrm>
        </p:spPr>
        <p:txBody>
          <a:bodyPr>
            <a:normAutofit fontScale="90000"/>
          </a:bodyPr>
          <a:lstStyle/>
          <a:p>
            <a:br>
              <a:rPr lang="en-US" b="1" dirty="0"/>
            </a:br>
            <a:br>
              <a:rPr lang="pt-BR" sz="4100" b="1" dirty="0">
                <a:solidFill>
                  <a:srgbClr val="FF6010"/>
                </a:solidFill>
              </a:rPr>
            </a:br>
            <a:br>
              <a:rPr lang="pt-BR" sz="4100" b="1" dirty="0">
                <a:solidFill>
                  <a:srgbClr val="FF6010"/>
                </a:solidFill>
              </a:rPr>
            </a:br>
            <a:br>
              <a:rPr lang="pt-BR" sz="4100" b="1" dirty="0">
                <a:solidFill>
                  <a:srgbClr val="FF6010"/>
                </a:solidFill>
                <a:latin typeface="Ebrima" panose="02000000000000000000" pitchFamily="2" charset="0"/>
                <a:ea typeface="Ebrima" panose="02000000000000000000" pitchFamily="2" charset="0"/>
                <a:cs typeface="Ebrima" panose="02000000000000000000" pitchFamily="2" charset="0"/>
              </a:rPr>
            </a:br>
            <a:br>
              <a:rPr lang="pt-BR" sz="3300" b="1" dirty="0">
                <a:solidFill>
                  <a:srgbClr val="FF6010"/>
                </a:solidFill>
                <a:latin typeface="Ebrima" panose="02000000000000000000" pitchFamily="2" charset="0"/>
                <a:ea typeface="Ebrima" panose="02000000000000000000" pitchFamily="2" charset="0"/>
                <a:cs typeface="Ebrima" panose="02000000000000000000" pitchFamily="2" charset="0"/>
              </a:rPr>
            </a:br>
            <a:r>
              <a:rPr lang="pt-BR" sz="3300" b="1" dirty="0">
                <a:solidFill>
                  <a:srgbClr val="FF6010"/>
                </a:solidFill>
                <a:latin typeface="Ebrima" panose="02000000000000000000" pitchFamily="2" charset="0"/>
                <a:ea typeface="Ebrima" panose="02000000000000000000" pitchFamily="2" charset="0"/>
                <a:cs typeface="Ebrima" panose="02000000000000000000" pitchFamily="2" charset="0"/>
              </a:rPr>
              <a:t> João Marcos, Jornalista</a:t>
            </a:r>
            <a:br>
              <a:rPr lang="pt-BR" sz="3300" b="1" dirty="0">
                <a:solidFill>
                  <a:srgbClr val="FF6010"/>
                </a:solidFill>
                <a:latin typeface="Ebrima" panose="02000000000000000000" pitchFamily="2" charset="0"/>
                <a:ea typeface="Ebrima" panose="02000000000000000000" pitchFamily="2" charset="0"/>
                <a:cs typeface="Ebrima" panose="02000000000000000000" pitchFamily="2" charset="0"/>
              </a:rPr>
            </a:br>
            <a:br>
              <a:rPr lang="pt-BR" sz="3300" b="1" dirty="0">
                <a:solidFill>
                  <a:srgbClr val="FF6010"/>
                </a:solidFill>
                <a:latin typeface="Ebrima" panose="02000000000000000000" pitchFamily="2" charset="0"/>
                <a:ea typeface="Ebrima" panose="02000000000000000000" pitchFamily="2" charset="0"/>
                <a:cs typeface="Ebrima" panose="02000000000000000000" pitchFamily="2" charset="0"/>
              </a:rPr>
            </a:br>
            <a:endParaRPr lang="pt-PT" sz="3300" b="1" dirty="0">
              <a:solidFill>
                <a:srgbClr val="FF6010"/>
              </a:solidFill>
              <a:latin typeface="Ebrima" panose="02000000000000000000" pitchFamily="2" charset="0"/>
              <a:ea typeface="Ebrima" panose="02000000000000000000" pitchFamily="2" charset="0"/>
              <a:cs typeface="Ebrima" panose="02000000000000000000" pitchFamily="2" charset="0"/>
            </a:endParaRPr>
          </a:p>
        </p:txBody>
      </p:sp>
      <p:sp>
        <p:nvSpPr>
          <p:cNvPr id="3" name="Subtitle 2"/>
          <p:cNvSpPr>
            <a:spLocks noGrp="1"/>
          </p:cNvSpPr>
          <p:nvPr>
            <p:ph type="subTitle" idx="1"/>
          </p:nvPr>
        </p:nvSpPr>
        <p:spPr>
          <a:xfrm>
            <a:off x="1371600" y="5374931"/>
            <a:ext cx="6400800" cy="1752600"/>
          </a:xfrm>
        </p:spPr>
        <p:txBody>
          <a:bodyPr>
            <a:normAutofit/>
          </a:bodyPr>
          <a:lstStyle/>
          <a:p>
            <a:r>
              <a:rPr lang="pt-PT" sz="2400" dirty="0">
                <a:solidFill>
                  <a:srgbClr val="130D87"/>
                </a:solidFill>
                <a:latin typeface="Ebrima" panose="02000000000000000000" pitchFamily="2" charset="0"/>
                <a:ea typeface="Ebrima" panose="02000000000000000000" pitchFamily="2" charset="0"/>
                <a:cs typeface="Ebrima" panose="02000000000000000000" pitchFamily="2" charset="0"/>
              </a:rPr>
              <a:t>Benguela, Angola</a:t>
            </a:r>
          </a:p>
          <a:p>
            <a:r>
              <a:rPr lang="pt-PT" sz="2400" dirty="0">
                <a:solidFill>
                  <a:srgbClr val="130D87"/>
                </a:solidFill>
                <a:latin typeface="Ebrima" panose="02000000000000000000" pitchFamily="2" charset="0"/>
                <a:ea typeface="Ebrima" panose="02000000000000000000" pitchFamily="2" charset="0"/>
                <a:cs typeface="Ebrima" panose="02000000000000000000" pitchFamily="2" charset="0"/>
              </a:rPr>
              <a:t>15.08.2025</a:t>
            </a:r>
          </a:p>
        </p:txBody>
      </p:sp>
      <p:sp>
        <p:nvSpPr>
          <p:cNvPr id="9" name="Title 1"/>
          <p:cNvSpPr txBox="1">
            <a:spLocks/>
          </p:cNvSpPr>
          <p:nvPr/>
        </p:nvSpPr>
        <p:spPr>
          <a:xfrm>
            <a:off x="0" y="1879830"/>
            <a:ext cx="9144000" cy="2156198"/>
          </a:xfrm>
          <a:prstGeom prst="rect">
            <a:avLst/>
          </a:prstGeom>
          <a:solidFill>
            <a:srgbClr val="002A6C"/>
          </a:solidFill>
        </p:spPr>
        <p:txBody>
          <a:bodyPr vert="horz" lIns="91440" tIns="45720" rIns="91440" bIns="45720" rtlCol="0" anchor="ctr" anchorCtr="0">
            <a:normAutofit/>
          </a:bodyPr>
          <a:lstStyle>
            <a:lvl1pPr algn="ctr" defTabSz="914400" rtl="0" eaLnBrk="1" latinLnBrk="0" hangingPunct="1">
              <a:spcBef>
                <a:spcPct val="0"/>
              </a:spcBef>
              <a:buNone/>
              <a:defRPr sz="4400" b="1" kern="1200">
                <a:solidFill>
                  <a:schemeClr val="tx1"/>
                </a:solidFill>
                <a:latin typeface="Ebrima" panose="02000000000000000000" pitchFamily="2" charset="0"/>
                <a:ea typeface="Ebrima" panose="02000000000000000000" pitchFamily="2" charset="0"/>
                <a:cs typeface="Ebrima" panose="02000000000000000000" pitchFamily="2" charset="0"/>
              </a:defRPr>
            </a:lvl1pPr>
          </a:lstStyle>
          <a:p>
            <a:pPr algn="just"/>
            <a:r>
              <a:rPr lang="pt-AO"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Módulo ||| - Metodologias de Investigação Jornalística </a:t>
            </a:r>
          </a:p>
          <a:p>
            <a:pPr algn="just"/>
            <a:r>
              <a:rPr lang="pt-AO"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Técnicas de Apuração de Dados e Entrevistas Investigativas - </a:t>
            </a:r>
            <a:r>
              <a:rPr lang="pt-AO" sz="1800" kern="1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endParaRPr lang="pt-AO"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pt-AO"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Métodos para Garantir Precisão e Confiabilidade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grpSp>
        <p:nvGrpSpPr>
          <p:cNvPr id="12" name="Agrupar 11">
            <a:extLst>
              <a:ext uri="{FF2B5EF4-FFF2-40B4-BE49-F238E27FC236}">
                <a16:creationId xmlns:a16="http://schemas.microsoft.com/office/drawing/2014/main" id="{5E0C4674-5C83-5FE1-3934-CF1B93A51631}"/>
              </a:ext>
            </a:extLst>
          </p:cNvPr>
          <p:cNvGrpSpPr/>
          <p:nvPr/>
        </p:nvGrpSpPr>
        <p:grpSpPr>
          <a:xfrm>
            <a:off x="107504" y="247497"/>
            <a:ext cx="9036496" cy="1178088"/>
            <a:chOff x="107504" y="247497"/>
            <a:chExt cx="8892480" cy="1178088"/>
          </a:xfrm>
        </p:grpSpPr>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7504" y="260648"/>
              <a:ext cx="3059832" cy="1164937"/>
            </a:xfrm>
            <a:prstGeom prst="rect">
              <a:avLst/>
            </a:prstGeom>
          </p:spPr>
        </p:pic>
        <p:pic>
          <p:nvPicPr>
            <p:cNvPr id="8" name="Imagem 7">
              <a:extLst>
                <a:ext uri="{FF2B5EF4-FFF2-40B4-BE49-F238E27FC236}">
                  <a16:creationId xmlns:a16="http://schemas.microsoft.com/office/drawing/2014/main" id="{63A4FAC3-9949-CE7F-57D0-04C92548B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3360" y="399581"/>
              <a:ext cx="2736305" cy="847138"/>
            </a:xfrm>
            <a:prstGeom prst="rect">
              <a:avLst/>
            </a:prstGeom>
          </p:spPr>
        </p:pic>
        <p:pic>
          <p:nvPicPr>
            <p:cNvPr id="11" name="Imagem 10">
              <a:extLst>
                <a:ext uri="{FF2B5EF4-FFF2-40B4-BE49-F238E27FC236}">
                  <a16:creationId xmlns:a16="http://schemas.microsoft.com/office/drawing/2014/main" id="{985B2D76-D781-E49B-D617-864DB60D54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5636" y="247497"/>
              <a:ext cx="2624348" cy="1165279"/>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0759" y="-19319"/>
            <a:ext cx="8229600" cy="1143000"/>
          </a:xfrm>
        </p:spPr>
        <p:txBody>
          <a:bodyPr/>
          <a:lstStyle/>
          <a:p>
            <a:r>
              <a:rPr lang="pt-PT" dirty="0"/>
              <a:t>Introdução </a:t>
            </a:r>
          </a:p>
        </p:txBody>
      </p:sp>
      <p:pic>
        <p:nvPicPr>
          <p:cNvPr id="4" name="Imagem 3">
            <a:extLst>
              <a:ext uri="{FF2B5EF4-FFF2-40B4-BE49-F238E27FC236}">
                <a16:creationId xmlns:a16="http://schemas.microsoft.com/office/drawing/2014/main" id="{98F6A467-4EA9-3AF4-AC82-5497B291EB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9386" y="116632"/>
            <a:ext cx="835102" cy="908720"/>
          </a:xfrm>
          <a:prstGeom prst="rect">
            <a:avLst/>
          </a:prstGeom>
        </p:spPr>
      </p:pic>
      <p:sp>
        <p:nvSpPr>
          <p:cNvPr id="5" name="CaixaDeTexto 4">
            <a:extLst>
              <a:ext uri="{FF2B5EF4-FFF2-40B4-BE49-F238E27FC236}">
                <a16:creationId xmlns:a16="http://schemas.microsoft.com/office/drawing/2014/main" id="{101D04C1-E2C4-EEB9-5043-F2C28333985E}"/>
              </a:ext>
            </a:extLst>
          </p:cNvPr>
          <p:cNvSpPr txBox="1"/>
          <p:nvPr/>
        </p:nvSpPr>
        <p:spPr>
          <a:xfrm>
            <a:off x="2289572" y="1429553"/>
            <a:ext cx="4579144" cy="3970318"/>
          </a:xfrm>
          <a:prstGeom prst="rect">
            <a:avLst/>
          </a:prstGeom>
          <a:noFill/>
        </p:spPr>
        <p:txBody>
          <a:bodyPr wrap="square">
            <a:spAutoFit/>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Começo por dirigir uma palavra de apreço à organização do evento pela confiança e consideração. É sempre motivo de satisfação abordar um tema tão actual quanto pertinente, embora saibamos, e temos de dar a mão à palmatória, que a investigação continua ausente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do nosso panorama jornalístico.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Num mundo transformado em aldeia global, tomado pela desinformação, a investigação, que é uma das palavras-chave para definir jornalismo, ganha uma preponderância maior ainda. </a:t>
            </a:r>
          </a:p>
        </p:txBody>
      </p:sp>
    </p:spTree>
    <p:extLst>
      <p:ext uri="{BB962C8B-B14F-4D97-AF65-F5344CB8AC3E}">
        <p14:creationId xmlns:p14="http://schemas.microsoft.com/office/powerpoint/2010/main" val="463841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Introdução</a:t>
            </a:r>
            <a:endParaRPr lang="en-US" dirty="0"/>
          </a:p>
        </p:txBody>
      </p:sp>
      <p:sp>
        <p:nvSpPr>
          <p:cNvPr id="3" name="Content Placeholder 2"/>
          <p:cNvSpPr>
            <a:spLocks noGrp="1"/>
          </p:cNvSpPr>
          <p:nvPr>
            <p:ph idx="1"/>
          </p:nvPr>
        </p:nvSpPr>
        <p:spPr/>
        <p:txBody>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Colocados os dados nestes termos, caros colegas, devo dizer que este encontro, longe disto, nada tem que ver com uma aula ou algo que se pareça, até porque tenho a felicidade de estar diante de companheiros de bancada.</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Não se trata, também, de um encontro para desfile de conceitos, mas de um espaço de partilha de experiências, até em obediência a um dos objectivos específicos deste ciclo formativo: desenvolver habilidade prática em técnicas de investigação. </a:t>
            </a:r>
          </a:p>
          <a:p>
            <a:endParaRPr lang="en-US" dirty="0"/>
          </a:p>
        </p:txBody>
      </p:sp>
      <p:pic>
        <p:nvPicPr>
          <p:cNvPr id="4" name="Imagem 3">
            <a:extLst>
              <a:ext uri="{FF2B5EF4-FFF2-40B4-BE49-F238E27FC236}">
                <a16:creationId xmlns:a16="http://schemas.microsoft.com/office/drawing/2014/main" id="{C121B515-4E52-17E6-0CE6-3A84C1F254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9386" y="116632"/>
            <a:ext cx="835102" cy="908720"/>
          </a:xfrm>
          <a:prstGeom prst="rect">
            <a:avLst/>
          </a:prstGeom>
        </p:spPr>
      </p:pic>
    </p:spTree>
    <p:extLst>
      <p:ext uri="{BB962C8B-B14F-4D97-AF65-F5344CB8AC3E}">
        <p14:creationId xmlns:p14="http://schemas.microsoft.com/office/powerpoint/2010/main" val="110375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6480720" cy="792088"/>
          </a:xfrm>
        </p:spPr>
        <p:txBody>
          <a:bodyPr>
            <a:normAutofit/>
          </a:bodyPr>
          <a:lstStyle/>
          <a:p>
            <a:r>
              <a:rPr lang="pt-PT" sz="3600" dirty="0"/>
              <a:t>INTRODUÇÃO</a:t>
            </a:r>
          </a:p>
        </p:txBody>
      </p:sp>
      <p:sp>
        <p:nvSpPr>
          <p:cNvPr id="3" name="Content Placeholder 2"/>
          <p:cNvSpPr>
            <a:spLocks noGrp="1"/>
          </p:cNvSpPr>
          <p:nvPr>
            <p:ph idx="1"/>
          </p:nvPr>
        </p:nvSpPr>
        <p:spPr/>
        <p:txBody>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Sim, companheiros, quando dizemos que a investigação continua ausente do jornalismo em Angola, estamos a admitir que precisamos de exercitar, de desenvolver habilidades práticas.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Se investigar, recorrendo à cadeira de Métodos de Investigação Científica (MIC) que aprendemos nas universidades, é pesquisar, recolher e analisar, com o objectivo de descobrir ou esclarecer, então o jornalismo investigativo será aquele que nos leva a aprofundar a informação, capaz de revelar factos ocultos ou pouco conhecidos.</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Assim, chegamos às Metodologias de Investigação Jornalística - o foco da temática - , que são as técnicas ou os caminhos que seguimos em direcção a uma determinada descoberta, a um facto novo que queiramos desvendar. </a:t>
            </a:r>
          </a:p>
          <a:p>
            <a:endParaRPr lang="en-US" dirty="0"/>
          </a:p>
        </p:txBody>
      </p:sp>
      <p:pic>
        <p:nvPicPr>
          <p:cNvPr id="4" name="Imagem 3">
            <a:extLst>
              <a:ext uri="{FF2B5EF4-FFF2-40B4-BE49-F238E27FC236}">
                <a16:creationId xmlns:a16="http://schemas.microsoft.com/office/drawing/2014/main" id="{36EAAC37-02A1-5316-46D1-C00786E76C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9386" y="116632"/>
            <a:ext cx="835102" cy="908720"/>
          </a:xfrm>
          <a:prstGeom prst="rect">
            <a:avLst/>
          </a:prstGeom>
        </p:spPr>
      </p:pic>
    </p:spTree>
    <p:extLst>
      <p:ext uri="{BB962C8B-B14F-4D97-AF65-F5344CB8AC3E}">
        <p14:creationId xmlns:p14="http://schemas.microsoft.com/office/powerpoint/2010/main" val="113324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Quais são, então, os métodos a aplicar ? É comum ouvirmos falar de variadíssimos métodos, mas existem aqueles que são os incontornáveis: a entrevista, o gênero jornalístico de que falaremos de forma pormenorizada mais adiante, o questionário, a observação e a fase experimental (aquela em que começamos a editar ou a produzir o conteúdo resultante da investigação).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Permitam-me, companheiros, que destaque aqui a observação ou verificação. Trata-se de um elemento-chave na elaboração de uma boa reportagem investigativa, uma reportagem no verdadeiro sentido não se faz sem a verificação, sem a constatação dos factos.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pic>
        <p:nvPicPr>
          <p:cNvPr id="2" name="Imagem 1">
            <a:extLst>
              <a:ext uri="{FF2B5EF4-FFF2-40B4-BE49-F238E27FC236}">
                <a16:creationId xmlns:a16="http://schemas.microsoft.com/office/drawing/2014/main" id="{94863763-8F89-82F2-88FB-FC04C4D402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9386" y="116632"/>
            <a:ext cx="835102" cy="908720"/>
          </a:xfrm>
          <a:prstGeom prst="rect">
            <a:avLst/>
          </a:prstGeom>
        </p:spPr>
      </p:pic>
    </p:spTree>
    <p:extLst>
      <p:ext uri="{BB962C8B-B14F-4D97-AF65-F5344CB8AC3E}">
        <p14:creationId xmlns:p14="http://schemas.microsoft.com/office/powerpoint/2010/main" val="3231797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BD5D7C-AA99-8568-B800-90414BBBBAB5}"/>
              </a:ext>
            </a:extLst>
          </p:cNvPr>
          <p:cNvSpPr>
            <a:spLocks noGrp="1"/>
          </p:cNvSpPr>
          <p:nvPr>
            <p:ph type="title"/>
          </p:nvPr>
        </p:nvSpPr>
        <p:spPr/>
        <p:txBody>
          <a:bodyPr>
            <a:normAutofit fontScale="90000"/>
          </a:bodyPr>
          <a:lstStyle/>
          <a:p>
            <a:r>
              <a:rPr lang="pt-AO" sz="1800" kern="100" dirty="0">
                <a:effectLst/>
                <a:latin typeface="Calibri" panose="020F0502020204030204" pitchFamily="34" charset="0"/>
                <a:ea typeface="Calibri" panose="020F0502020204030204" pitchFamily="34" charset="0"/>
                <a:cs typeface="Times New Roman" panose="02020603050405020304" pitchFamily="18" charset="0"/>
              </a:rPr>
              <a:t>Como fazer boa pesquisa jornalística? </a:t>
            </a:r>
            <a:br>
              <a:rPr lang="pt-AO"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pt-AO" dirty="0"/>
          </a:p>
        </p:txBody>
      </p:sp>
      <p:sp>
        <p:nvSpPr>
          <p:cNvPr id="3" name="Marcador de Posição de Conteúdo 2">
            <a:extLst>
              <a:ext uri="{FF2B5EF4-FFF2-40B4-BE49-F238E27FC236}">
                <a16:creationId xmlns:a16="http://schemas.microsoft.com/office/drawing/2014/main" id="{8A760666-AE8E-2F84-852B-BDAC094E256C}"/>
              </a:ext>
            </a:extLst>
          </p:cNvPr>
          <p:cNvSpPr>
            <a:spLocks noGrp="1"/>
          </p:cNvSpPr>
          <p:nvPr>
            <p:ph idx="1"/>
          </p:nvPr>
        </p:nvSpPr>
        <p:spPr/>
        <p:txBody>
          <a:bodyPr>
            <a:normAutofit lnSpcReduction="10000"/>
          </a:bodyPr>
          <a:lstStyle/>
          <a:p>
            <a:pPr marL="0" indent="0" algn="just">
              <a:buNone/>
            </a:pPr>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Faz toda a diferença para o tema em análise abordar o seguinte assunto: Como fazer uma boa pesquisa jornalista?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Começo por estabelecer a diferença entre o questionário e a entrevista, que são fórmulas muito usadas no jornalismo investigativo. O questionário, julgo, chega a ser algo muito limitado, mas que posteriormente pode ter o “auxílio” da entrevista.</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O questionário envolve um formulário com perguntas abertas, sem qualquer intervenção do profissional em relação às respostas que nos são apresentadas.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pt-AO" sz="1800" kern="100" dirty="0">
                <a:effectLst/>
                <a:latin typeface="Calibri" panose="020F0502020204030204" pitchFamily="34" charset="0"/>
                <a:ea typeface="Calibri" panose="020F0502020204030204" pitchFamily="34" charset="0"/>
                <a:cs typeface="Times New Roman" panose="02020603050405020304" pitchFamily="18" charset="0"/>
              </a:rPr>
              <a:t>Já a entrevista surge como a conversa formal em que o entrevistador (jornalista) faz parte da sessão, intervindo, claro que sem excesso, sempre que necessário, sempre que houver uma ponta solta, ou seja, um dado pouco convincente ou nada esclarecedor para a audiência. </a:t>
            </a:r>
          </a:p>
          <a:p>
            <a:endParaRPr lang="pt-AO" dirty="0"/>
          </a:p>
        </p:txBody>
      </p:sp>
    </p:spTree>
    <p:extLst>
      <p:ext uri="{BB962C8B-B14F-4D97-AF65-F5344CB8AC3E}">
        <p14:creationId xmlns:p14="http://schemas.microsoft.com/office/powerpoint/2010/main" val="880654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9632C4-EA5C-3886-2141-CCE3D2AE268C}"/>
              </a:ext>
            </a:extLst>
          </p:cNvPr>
          <p:cNvSpPr>
            <a:spLocks noGrp="1"/>
          </p:cNvSpPr>
          <p:nvPr>
            <p:ph type="title"/>
          </p:nvPr>
        </p:nvSpPr>
        <p:spPr/>
        <p:txBody>
          <a:bodyPr>
            <a:normAutofit fontScale="90000"/>
          </a:bodyPr>
          <a:lstStyle/>
          <a:p>
            <a:r>
              <a:rPr lang="pt-AO" sz="4400" kern="100" dirty="0">
                <a:effectLst/>
                <a:latin typeface="Calibri" panose="020F0502020204030204" pitchFamily="34" charset="0"/>
                <a:ea typeface="Calibri" panose="020F0502020204030204" pitchFamily="34" charset="0"/>
                <a:cs typeface="Times New Roman" panose="02020603050405020304" pitchFamily="18" charset="0"/>
              </a:rPr>
              <a:t>A pesquisa  propriamente dia </a:t>
            </a:r>
            <a:br>
              <a:rPr lang="pt-AO"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pt-AO" dirty="0"/>
          </a:p>
        </p:txBody>
      </p:sp>
      <p:sp>
        <p:nvSpPr>
          <p:cNvPr id="3" name="Marcador de Posição de Conteúdo 2">
            <a:extLst>
              <a:ext uri="{FF2B5EF4-FFF2-40B4-BE49-F238E27FC236}">
                <a16:creationId xmlns:a16="http://schemas.microsoft.com/office/drawing/2014/main" id="{4EC18456-10F9-3D7B-3AE2-C4E857F70AFB}"/>
              </a:ext>
            </a:extLst>
          </p:cNvPr>
          <p:cNvSpPr>
            <a:spLocks noGrp="1"/>
          </p:cNvSpPr>
          <p:nvPr>
            <p:ph idx="1"/>
          </p:nvPr>
        </p:nvSpPr>
        <p:spPr/>
        <p:txBody>
          <a:bodyPr>
            <a:normAutofit fontScale="85000" lnSpcReduction="10000"/>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1 - A escolha do tema vai determinar a qualidade do produto final ( conhecer aquilo que queremos saber ou desvendar )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2 - Apresentação dos objectivos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3 - Independentemente do que venhamos a encontrar no terreno, devemos, uma vez definido um certo método, levantar hipóteses, criar cenários.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São cenários que podem ou não vir a ser confirmados com o desenrolar do trabalho.</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4 - Redação sem margem para dúvidas entre a audiência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(Precisão e clareza na apresentação dos factos)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5 - Revisão, revisão e revisão antes da publicação . Importante salientar aqui neste passo o papel da figura do editor</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pt-AO" dirty="0"/>
          </a:p>
        </p:txBody>
      </p:sp>
    </p:spTree>
    <p:extLst>
      <p:ext uri="{BB962C8B-B14F-4D97-AF65-F5344CB8AC3E}">
        <p14:creationId xmlns:p14="http://schemas.microsoft.com/office/powerpoint/2010/main" val="545938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C972AA-C73B-6C6F-B328-40ACAAEBC545}"/>
              </a:ext>
            </a:extLst>
          </p:cNvPr>
          <p:cNvSpPr>
            <a:spLocks noGrp="1"/>
          </p:cNvSpPr>
          <p:nvPr>
            <p:ph type="title"/>
          </p:nvPr>
        </p:nvSpPr>
        <p:spPr/>
        <p:txBody>
          <a:bodyPr>
            <a:normAutofit fontScale="90000"/>
          </a:bodyPr>
          <a:lstStyle/>
          <a:p>
            <a:r>
              <a:rPr lang="pt-AO" sz="2200" kern="100" dirty="0">
                <a:effectLst/>
                <a:latin typeface="Calibri" panose="020F0502020204030204" pitchFamily="34" charset="0"/>
                <a:ea typeface="Calibri" panose="020F0502020204030204" pitchFamily="34" charset="0"/>
                <a:cs typeface="Times New Roman" panose="02020603050405020304" pitchFamily="18" charset="0"/>
              </a:rPr>
              <a:t>Técnicas de Apuração de Dados e Entrevistas Investigativas </a:t>
            </a:r>
            <a:br>
              <a:rPr lang="pt-AO"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pt-AO" dirty="0"/>
          </a:p>
        </p:txBody>
      </p:sp>
      <p:sp>
        <p:nvSpPr>
          <p:cNvPr id="3" name="Marcador de Posição de Conteúdo 2">
            <a:extLst>
              <a:ext uri="{FF2B5EF4-FFF2-40B4-BE49-F238E27FC236}">
                <a16:creationId xmlns:a16="http://schemas.microsoft.com/office/drawing/2014/main" id="{B408D013-9BF4-4182-0899-2A174D47A0E4}"/>
              </a:ext>
            </a:extLst>
          </p:cNvPr>
          <p:cNvSpPr>
            <a:spLocks noGrp="1"/>
          </p:cNvSpPr>
          <p:nvPr>
            <p:ph idx="1"/>
          </p:nvPr>
        </p:nvSpPr>
        <p:spPr/>
        <p:txBody>
          <a:bodyPr>
            <a:normAutofit fontScale="92500" lnSpcReduction="10000"/>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Técnicas de apuração referem-se ao conjunto de métodos e práticas utilizadas por jornalistas para recolher, verificar e até mesmo analisar as informações.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 apuração jornalística é como que a espinha dorsal de qualquer reportagem. É tão importante como a checagem dos factos.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No início desta abordagem destaquei a importância do jornalismo de investigação agora na era da desinformação, e aqui neste ponto podemos aferir essa relevância da apuração dos factos neste mundo global e cada vez mais dinâmico.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Volto a destacar, por isso, a verificação/constatação como elemento-chave neste processo, sem perder de vista o contacto com as fontes que dominam um determinado facto, intervenientes e a pesquisa de dados oficiais, seja mediante entrevistas ou consultas de documentos oficiais. </a:t>
            </a:r>
          </a:p>
          <a:p>
            <a:endParaRPr lang="pt-AO" dirty="0"/>
          </a:p>
        </p:txBody>
      </p:sp>
    </p:spTree>
    <p:extLst>
      <p:ext uri="{BB962C8B-B14F-4D97-AF65-F5344CB8AC3E}">
        <p14:creationId xmlns:p14="http://schemas.microsoft.com/office/powerpoint/2010/main" val="3724187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E8BC49-02C8-B344-2FC2-A40D42648B8C}"/>
              </a:ext>
            </a:extLst>
          </p:cNvPr>
          <p:cNvSpPr>
            <a:spLocks noGrp="1"/>
          </p:cNvSpPr>
          <p:nvPr>
            <p:ph type="title"/>
          </p:nvPr>
        </p:nvSpPr>
        <p:spPr/>
        <p:txBody>
          <a:bodyPr/>
          <a:lstStyle/>
          <a:p>
            <a:endParaRPr lang="pt-AO" dirty="0"/>
          </a:p>
        </p:txBody>
      </p:sp>
      <p:sp>
        <p:nvSpPr>
          <p:cNvPr id="3" name="Marcador de Posição de Conteúdo 2">
            <a:extLst>
              <a:ext uri="{FF2B5EF4-FFF2-40B4-BE49-F238E27FC236}">
                <a16:creationId xmlns:a16="http://schemas.microsoft.com/office/drawing/2014/main" id="{A0E9FD03-30ED-564A-BBF1-A2C38AF70ED5}"/>
              </a:ext>
            </a:extLst>
          </p:cNvPr>
          <p:cNvSpPr>
            <a:spLocks noGrp="1"/>
          </p:cNvSpPr>
          <p:nvPr>
            <p:ph idx="1"/>
          </p:nvPr>
        </p:nvSpPr>
        <p:spPr/>
        <p:txBody>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Qualquer que seja a entrevista, este gênero jornalístico tem na função social uma característica muito importante. É essencial para a difusão do conhecimento, a formação de opinião e o posicionamento crítico da sociedade.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Se é, também já foi dito, um discurso directo em torno de um determinado tema, terá, neste caso na perspectiva da investigação, de ser conduzida por um profissional capaz de aprofundar, de “sacar” do entrevistado o máximo de informação possível com selo de novidade.</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pt-AO" dirty="0"/>
          </a:p>
        </p:txBody>
      </p:sp>
    </p:spTree>
    <p:extLst>
      <p:ext uri="{BB962C8B-B14F-4D97-AF65-F5344CB8AC3E}">
        <p14:creationId xmlns:p14="http://schemas.microsoft.com/office/powerpoint/2010/main" val="306516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87573-29FD-8C4D-D63D-FE79D439181C}"/>
              </a:ext>
            </a:extLst>
          </p:cNvPr>
          <p:cNvSpPr>
            <a:spLocks noGrp="1"/>
          </p:cNvSpPr>
          <p:nvPr>
            <p:ph type="title"/>
          </p:nvPr>
        </p:nvSpPr>
        <p:spPr/>
        <p:txBody>
          <a:bodyPr>
            <a:normAutofit fontScale="90000"/>
          </a:bodyPr>
          <a:lstStyle/>
          <a:p>
            <a:r>
              <a:rPr lang="pt-AO" sz="4400" kern="100" dirty="0">
                <a:effectLst/>
                <a:latin typeface="Calibri" panose="020F0502020204030204" pitchFamily="34" charset="0"/>
                <a:ea typeface="Calibri" panose="020F0502020204030204" pitchFamily="34" charset="0"/>
                <a:cs typeface="Times New Roman" panose="02020603050405020304" pitchFamily="18" charset="0"/>
              </a:rPr>
              <a:t>Confiabilidade e Precisão </a:t>
            </a:r>
            <a:br>
              <a:rPr lang="pt-AO"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pt-AO" dirty="0"/>
          </a:p>
        </p:txBody>
      </p:sp>
      <p:sp>
        <p:nvSpPr>
          <p:cNvPr id="3" name="Marcador de Posição de Conteúdo 2">
            <a:extLst>
              <a:ext uri="{FF2B5EF4-FFF2-40B4-BE49-F238E27FC236}">
                <a16:creationId xmlns:a16="http://schemas.microsoft.com/office/drawing/2014/main" id="{09E3FF54-5EDB-944B-0677-FA74E0B53DEB}"/>
              </a:ext>
            </a:extLst>
          </p:cNvPr>
          <p:cNvSpPr>
            <a:spLocks noGrp="1"/>
          </p:cNvSpPr>
          <p:nvPr>
            <p:ph idx="1"/>
          </p:nvPr>
        </p:nvSpPr>
        <p:spPr/>
        <p:txBody>
          <a:bodyPr>
            <a:normAutofit fontScale="92500" lnSpcReduction="20000"/>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Confiabilidade e Precisão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Quando falamos em métodos para garantir confiabilidade, olhamos para um conjunto de estratégias que nos permitem construir confiança nas notícias que publicamos. E um aspecto bastante relevante no jornalismo de investigação é a diversidade das fontes, é a pluralidade na informação.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É extremamente importante que as revelações de fontes anônimas venham depois a ser confirmadas por documentos oficiais ou as chamadas evidências.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É assustador, já agora, o nível de descrença por parte da crítica social na prestação dos órgãos públicos de informação. Talvez não seja este, julgo, o espaço ideal, mas não há como ignorar esta realidade, até porque falamos de confiança e credibilidade.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pt-AO" dirty="0"/>
          </a:p>
        </p:txBody>
      </p:sp>
    </p:spTree>
    <p:extLst>
      <p:ext uri="{BB962C8B-B14F-4D97-AF65-F5344CB8AC3E}">
        <p14:creationId xmlns:p14="http://schemas.microsoft.com/office/powerpoint/2010/main" val="326810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E74FCA-EE5B-44CB-20E0-250853510B6A}"/>
              </a:ext>
            </a:extLst>
          </p:cNvPr>
          <p:cNvSpPr>
            <a:spLocks noGrp="1"/>
          </p:cNvSpPr>
          <p:nvPr>
            <p:ph type="title"/>
          </p:nvPr>
        </p:nvSpPr>
        <p:spPr/>
        <p:txBody>
          <a:bodyPr/>
          <a:lstStyle/>
          <a:p>
            <a:endParaRPr lang="pt-AO"/>
          </a:p>
        </p:txBody>
      </p:sp>
      <p:sp>
        <p:nvSpPr>
          <p:cNvPr id="3" name="Marcador de Posição de Conteúdo 2">
            <a:extLst>
              <a:ext uri="{FF2B5EF4-FFF2-40B4-BE49-F238E27FC236}">
                <a16:creationId xmlns:a16="http://schemas.microsoft.com/office/drawing/2014/main" id="{BA809238-F04C-550A-8DE5-1ED420A978B3}"/>
              </a:ext>
            </a:extLst>
          </p:cNvPr>
          <p:cNvSpPr>
            <a:spLocks noGrp="1"/>
          </p:cNvSpPr>
          <p:nvPr>
            <p:ph idx="1"/>
          </p:nvPr>
        </p:nvSpPr>
        <p:spPr/>
        <p:txBody>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Claro que a ausência da investigação ajuda a explicar esta triste realidade. Não é que a mídia privada seja um poço de virtudes, não é, mas os últimos anos, seguramente ao ritmo do quadro político do País, mostram uma comunicação social pública cada vez menos apreciada pelos consumidores.</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dirty="0">
                <a:effectLst/>
                <a:latin typeface="Calibri" panose="020F0502020204030204" pitchFamily="34" charset="0"/>
                <a:ea typeface="Calibri" panose="020F0502020204030204" pitchFamily="34" charset="0"/>
                <a:cs typeface="Times New Roman" panose="02020603050405020304" pitchFamily="18" charset="0"/>
              </a:rPr>
              <a:t>   A confiabilidade tem uma estreita relação com a precisão, que é o lado do jornalismo que nos obriga a aplicar métodos cientificamente aprovados na investigação. A previsão reflecte, no fundo, a lógica segundo a qual o profissional tem a consciência de que não pode falhar em momento algum.</a:t>
            </a:r>
            <a:r>
              <a:rPr lang="pt-AO" dirty="0">
                <a:effectLst/>
              </a:rPr>
              <a:t> </a:t>
            </a:r>
            <a:r>
              <a:rPr lang="pt-AO" sz="1800" kern="100" dirty="0">
                <a:effectLst/>
                <a:latin typeface="Calibri" panose="020F0502020204030204" pitchFamily="34" charset="0"/>
                <a:ea typeface="Calibri" panose="020F0502020204030204" pitchFamily="34" charset="0"/>
                <a:cs typeface="Times New Roman" panose="02020603050405020304" pitchFamily="18" charset="0"/>
              </a:rPr>
              <a:t>Vários autores, com uma certa unanimidade, defendem mesmo a pesquisa de opiniões e uma rigorosa análise de conteúdo.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pt-AO" dirty="0"/>
          </a:p>
        </p:txBody>
      </p:sp>
    </p:spTree>
    <p:extLst>
      <p:ext uri="{BB962C8B-B14F-4D97-AF65-F5344CB8AC3E}">
        <p14:creationId xmlns:p14="http://schemas.microsoft.com/office/powerpoint/2010/main" val="373962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F3BE85-242E-5C75-A322-E242340EE052}"/>
              </a:ext>
            </a:extLst>
          </p:cNvPr>
          <p:cNvSpPr>
            <a:spLocks noGrp="1"/>
          </p:cNvSpPr>
          <p:nvPr>
            <p:ph type="title"/>
          </p:nvPr>
        </p:nvSpPr>
        <p:spPr/>
        <p:txBody>
          <a:bodyPr/>
          <a:lstStyle/>
          <a:p>
            <a:r>
              <a:rPr lang="pt-AO" sz="4400" kern="100" dirty="0">
                <a:effectLst/>
                <a:latin typeface="Calibri" panose="020F0502020204030204" pitchFamily="34" charset="0"/>
                <a:ea typeface="Calibri" panose="020F0502020204030204" pitchFamily="34" charset="0"/>
                <a:cs typeface="Times New Roman" panose="02020603050405020304" pitchFamily="18" charset="0"/>
              </a:rPr>
              <a:t>Casos Concretos/Conclusão </a:t>
            </a:r>
            <a:endParaRPr lang="pt-AO" dirty="0"/>
          </a:p>
        </p:txBody>
      </p:sp>
      <p:sp>
        <p:nvSpPr>
          <p:cNvPr id="3" name="Marcador de Posição de Conteúdo 2">
            <a:extLst>
              <a:ext uri="{FF2B5EF4-FFF2-40B4-BE49-F238E27FC236}">
                <a16:creationId xmlns:a16="http://schemas.microsoft.com/office/drawing/2014/main" id="{62032E34-56C6-B5CD-B36A-E4B0A33F67E7}"/>
              </a:ext>
            </a:extLst>
          </p:cNvPr>
          <p:cNvSpPr>
            <a:spLocks noGrp="1"/>
          </p:cNvSpPr>
          <p:nvPr>
            <p:ph idx="1"/>
          </p:nvPr>
        </p:nvSpPr>
        <p:spPr/>
        <p:txBody>
          <a:bodyPr>
            <a:normAutofit fontScale="55000" lnSpcReduction="20000"/>
          </a:bodyPr>
          <a:lstStyle/>
          <a:p>
            <a:pPr marL="0" indent="0" algn="just">
              <a:buNone/>
            </a:pPr>
            <a:endParaRPr lang="pt-AO"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Há um enorme campo aberto à investigação jornalística em Angola. É, portanto, imperioso que os profissionais se dediquem à investigação.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A falta de prática, uma consequência da censura nas redações, resume esta ausência. Em Angola, o campo aberto reside, seguramente, nos contratos públicos, com assinaturas marcadas por corrupção e promiscuidade.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Não se sabe onde começa ou termina a acção do governante que também é empresário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Exemplos  práticos de investigação jornalística (Para desenvolver na apresentação) Catumbela , Prédios e Siema - Ramiro Aleixo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pt-AO" sz="3200" kern="100" dirty="0">
                <a:effectLst/>
                <a:latin typeface="Calibri" panose="020F0502020204030204" pitchFamily="34" charset="0"/>
                <a:ea typeface="Calibri" panose="020F0502020204030204" pitchFamily="34" charset="0"/>
                <a:cs typeface="Times New Roman" panose="02020603050405020304" pitchFamily="18" charset="0"/>
              </a:rPr>
              <a:t>  Outro campo para investigação jornalística são os direitos humanos</a:t>
            </a:r>
          </a:p>
          <a:p>
            <a:endParaRPr lang="pt-AO" dirty="0"/>
          </a:p>
        </p:txBody>
      </p:sp>
    </p:spTree>
    <p:extLst>
      <p:ext uri="{BB962C8B-B14F-4D97-AF65-F5344CB8AC3E}">
        <p14:creationId xmlns:p14="http://schemas.microsoft.com/office/powerpoint/2010/main" val="1277181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A9FB9B-A674-7833-ADAC-E4ECEBFD7449}"/>
              </a:ext>
            </a:extLst>
          </p:cNvPr>
          <p:cNvSpPr>
            <a:spLocks noGrp="1"/>
          </p:cNvSpPr>
          <p:nvPr>
            <p:ph type="title"/>
          </p:nvPr>
        </p:nvSpPr>
        <p:spPr/>
        <p:txBody>
          <a:bodyPr>
            <a:normAutofit/>
          </a:bodyPr>
          <a:lstStyle/>
          <a:p>
            <a:r>
              <a:rPr lang="pt-AO" dirty="0"/>
              <a:t>OBRIGADO</a:t>
            </a:r>
          </a:p>
        </p:txBody>
      </p:sp>
      <p:sp>
        <p:nvSpPr>
          <p:cNvPr id="3" name="Marcador de Posição de Conteúdo 2">
            <a:extLst>
              <a:ext uri="{FF2B5EF4-FFF2-40B4-BE49-F238E27FC236}">
                <a16:creationId xmlns:a16="http://schemas.microsoft.com/office/drawing/2014/main" id="{481F49A0-8B63-DFBB-7D80-7791F9BB3ADE}"/>
              </a:ext>
            </a:extLst>
          </p:cNvPr>
          <p:cNvSpPr>
            <a:spLocks noGrp="1"/>
          </p:cNvSpPr>
          <p:nvPr>
            <p:ph idx="1"/>
          </p:nvPr>
        </p:nvSpPr>
        <p:spPr/>
        <p:txBody>
          <a:bodyPr>
            <a:normAutofit/>
          </a:bodyPr>
          <a:lstStyle/>
          <a:p>
            <a:pPr algn="just"/>
            <a:r>
              <a:rPr lang="pt-AO"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pt-AO" dirty="0"/>
              <a:t>OBRIGADO</a:t>
            </a:r>
          </a:p>
        </p:txBody>
      </p:sp>
    </p:spTree>
    <p:extLst>
      <p:ext uri="{BB962C8B-B14F-4D97-AF65-F5344CB8AC3E}">
        <p14:creationId xmlns:p14="http://schemas.microsoft.com/office/powerpoint/2010/main" val="3320371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3413</TotalTime>
  <Words>1379</Words>
  <Application>Microsoft Macintosh PowerPoint</Application>
  <PresentationFormat>Apresentação no Ecrã (4:3)</PresentationFormat>
  <Paragraphs>103</Paragraphs>
  <Slides>13</Slides>
  <Notes>0</Notes>
  <HiddenSlides>0</HiddenSlides>
  <MMClips>0</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13</vt:i4>
      </vt:variant>
    </vt:vector>
  </HeadingPairs>
  <TitlesOfParts>
    <vt:vector size="18" baseType="lpstr">
      <vt:lpstr>Arial</vt:lpstr>
      <vt:lpstr>Calibri</vt:lpstr>
      <vt:lpstr>Ebrima</vt:lpstr>
      <vt:lpstr>Segoe UI Symbol</vt:lpstr>
      <vt:lpstr>Office Theme</vt:lpstr>
      <vt:lpstr>      João Marcos, Jornalista  </vt:lpstr>
      <vt:lpstr>Introdução </vt:lpstr>
      <vt:lpstr>Introdução</vt:lpstr>
      <vt:lpstr>INTRODUÇÃO</vt:lpstr>
      <vt:lpstr>Apresentação do PowerPoint</vt:lpstr>
      <vt:lpstr>Como fazer boa pesquisa jornalística?  </vt:lpstr>
      <vt:lpstr>A pesquisa  propriamente dia  </vt:lpstr>
      <vt:lpstr>Técnicas de Apuração de Dados e Entrevistas Investigativas  </vt:lpstr>
      <vt:lpstr>Apresentação do PowerPoint</vt:lpstr>
      <vt:lpstr>Confiabilidade e Precisão  </vt:lpstr>
      <vt:lpstr>Apresentação do PowerPoint</vt:lpstr>
      <vt:lpstr>Casos Concretos/Conclusão </vt:lpstr>
      <vt:lpstr>OBRIGADO</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osman.cossing</dc:creator>
  <cp:lastModifiedBy>Chipilica Eduardo</cp:lastModifiedBy>
  <cp:revision>140</cp:revision>
  <cp:lastPrinted>2019-01-28T15:00:45Z</cp:lastPrinted>
  <dcterms:created xsi:type="dcterms:W3CDTF">2017-11-05T04:41:51Z</dcterms:created>
  <dcterms:modified xsi:type="dcterms:W3CDTF">2025-08-12T18:14:35Z</dcterms:modified>
</cp:coreProperties>
</file>