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4" r:id="rId3"/>
    <p:sldId id="289" r:id="rId4"/>
    <p:sldId id="290" r:id="rId5"/>
    <p:sldId id="283" r:id="rId6"/>
    <p:sldId id="275" r:id="rId7"/>
    <p:sldId id="282" r:id="rId8"/>
    <p:sldId id="287" r:id="rId9"/>
    <p:sldId id="284" r:id="rId10"/>
    <p:sldId id="285" r:id="rId11"/>
    <p:sldId id="286" r:id="rId12"/>
    <p:sldId id="288" r:id="rId13"/>
    <p:sldId id="291" r:id="rId14"/>
    <p:sldId id="292" r:id="rId15"/>
    <p:sldId id="293" r:id="rId16"/>
  </p:sldIdLst>
  <p:sldSz cx="9144000" cy="6858000" type="screen4x3"/>
  <p:notesSz cx="7010400" cy="9296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01A"/>
    <a:srgbClr val="FF6010"/>
    <a:srgbClr val="130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17"/>
  </p:normalViewPr>
  <p:slideViewPr>
    <p:cSldViewPr>
      <p:cViewPr varScale="1">
        <p:scale>
          <a:sx n="88" d="100"/>
          <a:sy n="88" d="100"/>
        </p:scale>
        <p:origin x="17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928DF9-BA32-49FA-9053-D5C08937A6E6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68BE7C-9E0F-4FFC-B262-BE8D1BEB33D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688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43192" cy="950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Citizens Budget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10E5-29FA-404C-9988-6078A9F7F64F}" type="datetimeFigureOut">
              <a:rPr lang="pt-PT" smtClean="0"/>
              <a:pPr/>
              <a:t>08/08/25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0" y="1181100"/>
            <a:ext cx="9144000" cy="114300"/>
          </a:xfrm>
          <a:prstGeom prst="rect">
            <a:avLst/>
          </a:prstGeom>
          <a:gradFill flip="none" rotWithShape="1">
            <a:gsLst>
              <a:gs pos="90000">
                <a:srgbClr val="FF601A">
                  <a:alpha val="15000"/>
                </a:srgbClr>
              </a:gs>
              <a:gs pos="2000">
                <a:srgbClr val="FF601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640" y="1066724"/>
            <a:ext cx="118872" cy="5791276"/>
          </a:xfrm>
          <a:prstGeom prst="rect">
            <a:avLst/>
          </a:prstGeom>
          <a:solidFill>
            <a:srgbClr val="130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:\Marketing Materials\Logos\FSVC Logos\Vertical Abbreviated Logotype smal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" y="164439"/>
            <a:ext cx="572753" cy="74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 rot="16200000">
            <a:off x="-2627678" y="3859927"/>
            <a:ext cx="5877273" cy="118876"/>
          </a:xfrm>
          <a:prstGeom prst="rect">
            <a:avLst/>
          </a:prstGeom>
          <a:solidFill>
            <a:srgbClr val="FF6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angop.ao/noticias/sociedade/policia-detem-500-suspeitos-de-vandalismo-em-luanda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6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772400" cy="1560834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</a:rPr>
            </a:br>
            <a:br>
              <a:rPr lang="pt-BR" sz="41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dirty="0">
                <a:solidFill>
                  <a:srgbClr val="FF6010"/>
                </a:solidFill>
              </a:rPr>
              <a:t>CHIPILICA EDUARDO, ADVOGADO</a:t>
            </a: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pt-BR" sz="3300" b="1" dirty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endParaRPr lang="pt-PT" sz="3300" b="1" dirty="0">
              <a:solidFill>
                <a:srgbClr val="FF601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74931"/>
            <a:ext cx="6400800" cy="175260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BENGUELA, ANGOLA</a:t>
            </a:r>
          </a:p>
          <a:p>
            <a:r>
              <a:rPr lang="pt-PT" sz="2400" dirty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14.08.2025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879830"/>
            <a:ext cx="9144000" cy="2156198"/>
          </a:xfrm>
          <a:prstGeom prst="rect">
            <a:avLst/>
          </a:prstGeom>
          <a:solidFill>
            <a:srgbClr val="002A6C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r>
              <a:rPr lang="pt-AO" sz="1800" dirty="0">
                <a:solidFill>
                  <a:srgbClr val="FF0000"/>
                </a:solidFill>
                <a:effectLst/>
                <a:latin typeface="Ebrima" panose="02000000000000000000" pitchFamily="2" charset="0"/>
              </a:rPr>
              <a:t>Fundamentos da Ética Jornalística – </a:t>
            </a:r>
            <a:endParaRPr lang="pt-AO" sz="9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AO" sz="1800" dirty="0">
                <a:solidFill>
                  <a:srgbClr val="FF0000"/>
                </a:solidFill>
                <a:effectLst/>
                <a:latin typeface="Ebrima" panose="02000000000000000000" pitchFamily="2" charset="0"/>
              </a:rPr>
              <a:t>Princípios éticos na prática jornalística </a:t>
            </a:r>
            <a:endParaRPr lang="pt-AO" sz="1800" dirty="0">
              <a:solidFill>
                <a:srgbClr val="FF0000"/>
              </a:solidFill>
              <a:effectLst/>
              <a:latin typeface="SymbolM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AO" sz="1800" dirty="0">
                <a:solidFill>
                  <a:srgbClr val="FF0000"/>
                </a:solidFill>
                <a:effectLst/>
                <a:latin typeface="Ebrima" panose="02000000000000000000" pitchFamily="2" charset="0"/>
              </a:rPr>
              <a:t>Análise de dilemas éticos com casos práticos </a:t>
            </a:r>
            <a:endParaRPr lang="pt-AO" sz="1800" dirty="0">
              <a:solidFill>
                <a:srgbClr val="FF0000"/>
              </a:solidFill>
              <a:effectLst/>
              <a:latin typeface="SymbolMT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E0C4674-5C83-5FE1-3934-CF1B93A51631}"/>
              </a:ext>
            </a:extLst>
          </p:cNvPr>
          <p:cNvGrpSpPr/>
          <p:nvPr/>
        </p:nvGrpSpPr>
        <p:grpSpPr>
          <a:xfrm>
            <a:off x="107504" y="247497"/>
            <a:ext cx="9036496" cy="1178088"/>
            <a:chOff x="107504" y="247497"/>
            <a:chExt cx="8892480" cy="117808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60648"/>
              <a:ext cx="3059832" cy="1164937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63A4FAC3-9949-CE7F-57D0-04C92548B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3360" y="399581"/>
              <a:ext cx="2736305" cy="84713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85B2D76-D781-E49B-D617-864DB60D5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636" y="247497"/>
              <a:ext cx="2624348" cy="1165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759" y="-19319"/>
            <a:ext cx="8229600" cy="1143000"/>
          </a:xfrm>
        </p:spPr>
        <p:txBody>
          <a:bodyPr/>
          <a:lstStyle/>
          <a:p>
            <a:r>
              <a:rPr lang="pt-PT" dirty="0"/>
              <a:t>ÉTICA ETIMOLOGICAMENTE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F6A467-4EA9-3AF4-AC82-5497B291E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AC40C27-0ABC-067E-8AC3-48E4D3169ECA}"/>
              </a:ext>
            </a:extLst>
          </p:cNvPr>
          <p:cNvSpPr txBox="1"/>
          <p:nvPr/>
        </p:nvSpPr>
        <p:spPr>
          <a:xfrm>
            <a:off x="2289572" y="2399050"/>
            <a:ext cx="45791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AO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latim etimologicamente, a palavra ética ethicus e no grego ethikós que quer dizer o modo de ser, o carácter.  Os romanos traduziram o ethos grego, para o latim mos (ou n plural mores), que quer dizer costume, de onde vem a palara moral.</a:t>
            </a:r>
            <a:endParaRPr lang="pt-AO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841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4A89A-ADCE-F381-75A9-3E5B0D7F7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Palavras-chave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DC5BB59-A988-23EC-26F5-B7C901EB5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AO" sz="4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FUNDAMENTOS.</a:t>
            </a:r>
            <a:endParaRPr lang="pt-AO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A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.JORNALISMO.</a:t>
            </a:r>
          </a:p>
          <a:p>
            <a:pPr marL="0" indent="0">
              <a:buNone/>
            </a:pPr>
            <a:r>
              <a:rPr lang="pt-A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t-AO" sz="4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ÉTICA.</a:t>
            </a:r>
            <a:endParaRPr lang="pt-AO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A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15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7ABAF-D335-43F7-1B73-71D5D41F9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FUNDAMENTOS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4D804C1-7BA4-AD0B-6302-473DF2FDE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AO" dirty="0"/>
              <a:t>- Alicerce, base; sustentação, apoio, cimento; fundação, razão, motivo; causa; argumento, intenção; princípio. Dicionário de Língua Portuguesa, p.749</a:t>
            </a:r>
          </a:p>
        </p:txBody>
      </p:sp>
    </p:spTree>
    <p:extLst>
      <p:ext uri="{BB962C8B-B14F-4D97-AF65-F5344CB8AC3E}">
        <p14:creationId xmlns:p14="http://schemas.microsoft.com/office/powerpoint/2010/main" val="358292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jornalista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</a:pPr>
            <a:r>
              <a:rPr lang="pt-AO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“É jornalista aquele que como ocupação permanente e remunerada, exerce funções de pesquisa, recolha, selecção e tratamento de factos, notícias ou opiniões, atraves de texto, imagem ou som, destinados a divulgação informativa pela imprensa, agência noticiosa, pela rádio, pela televisçao ou por outra forma de difusçao electrónica. </a:t>
            </a:r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Colaborador especialzado. Vide artº 2º da Lei nº5/17 de 23 de Janeiro- Lei Sobre o Estatuto do Jornalista.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121B515-4E52-17E6-0CE6-3A84C1F254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5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480720" cy="792088"/>
          </a:xfrm>
        </p:spPr>
        <p:txBody>
          <a:bodyPr>
            <a:normAutofit fontScale="90000"/>
          </a:bodyPr>
          <a:lstStyle/>
          <a:p>
            <a:r>
              <a:rPr lang="pt-PT" sz="3600" dirty="0"/>
              <a:t>CONCEITO DE ÉTICA JORNALISTA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AO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AO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Conceito de </a:t>
            </a:r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Ética jornalista</a:t>
            </a:r>
            <a:r>
              <a:rPr lang="pt-AO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“é o conjunto de normas e procedimentos éticos que regem a actividade jornalista. Ela se refere a conduta desejável esperada no profissional. São valores, principios e condutas que orientam o comportamento de um profissional.” Fernando Guelengue, in  Fundamentos e tipos de Ética Jornalistica.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EAAC37-02A1-5316-46D1-C00786E76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4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QUADRO NORMATIVO DO EXERCÍCIO DA ACTIVIDADE JORNALISTICA.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CÓDIGO DE ÉTICA JORNALISTA INTERNACIONAL</a:t>
            </a:r>
          </a:p>
          <a:p>
            <a:pPr algn="just">
              <a:buFontTx/>
              <a:buChar char="-"/>
            </a:pPr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r>
              <a:rPr lang="pt-AO" sz="1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ITUIÇÃO DA REPÚBLICA DE ANGOLA</a:t>
            </a:r>
          </a:p>
          <a:p>
            <a:pPr algn="just">
              <a:buFontTx/>
              <a:buChar char="-"/>
            </a:pPr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A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Lei nº17/22 de 6 de Junho- Lei que altera a Lei nº1/17 de 23 de Janeiro- Lei de Imprensa </a:t>
            </a:r>
          </a:p>
          <a:p>
            <a:pPr algn="just">
              <a:buFontTx/>
              <a:buChar char="-"/>
            </a:pPr>
            <a:r>
              <a:rPr lang="pt-A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Lei nº 5/17 de 23 de Janeiro- Lei sobre o Estatuto do Jornalista</a:t>
            </a:r>
            <a:r>
              <a:rPr lang="pt-AO" sz="1100" dirty="0">
                <a:effectLst/>
              </a:rPr>
              <a:t> 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4863763-8F89-82F2-88FB-FC04C4D40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9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CA212-CB44-2E3D-BEC4-82DC0081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dirty="0"/>
              <a:t>Código de Internacional de `Ética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4F38C3A-3189-9875-1934-7FA91C9D0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 — O Direito das Pessoas de Retificar Informação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II — A Dedicação do Jornalista para Realidade Objetiva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III — A Responsabilidade Social do Jornalista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IV — A Integridade do Jornalista Profissional</a:t>
            </a:r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 — O Público Tem Acesso e Participação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VI — Respeito à Privacidade e à Dignidade Humana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VII — Respeito ao Interesse Público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VIII — Respeito aos Valores Universais e à Diversidade de Culturas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IX — Eliminação da Guerra e de Outros Grandes Males que Confrontam a Humanidade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A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Princípio X — Promoção de uma Nova Ordem Mundial de Informação e Comunicação 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pt-A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305339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BFC9C-DFE4-98A2-2B18-4204549DA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Fundamento</a:t>
            </a:r>
            <a:r>
              <a:rPr lang="pt-AO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ético constitucional.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FFBC036-B099-848D-38E4-1C65EC518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algn="just"/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liberdade de expressão e a liberdade de informação têm como os limites os direitos de todos </a:t>
            </a:r>
            <a:r>
              <a:rPr lang="pt-AO" sz="1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 bom-nome, à honra e à reputação, à imagem e à reserva da intimidade da vida privada e familiar</a:t>
            </a: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protecção </a:t>
            </a:r>
            <a:r>
              <a:rPr lang="pt-AO" sz="1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infância</a:t>
            </a: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 </a:t>
            </a:r>
            <a:r>
              <a:rPr lang="pt-AO" sz="1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juventude</a:t>
            </a: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pt-AO" sz="1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segredo de Estado</a:t>
            </a: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 </a:t>
            </a:r>
            <a:r>
              <a:rPr lang="pt-AO" sz="1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segredo de justiça</a:t>
            </a: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 </a:t>
            </a:r>
            <a:r>
              <a:rPr lang="pt-AO" sz="1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segredo profissional</a:t>
            </a: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demais garantias daqueles direitos, nos termos regulados pela lei.Cfr. nº3 do artigo 40º da CRA conjugado com o artigo 7º, nº1 al b) da Lei de Imprensa.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187464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07AE0-89BE-45AA-639F-11EF00754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AO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 nº17/22 de 6 de Junho- Lei que altera a Lei nº1/17 de 23 de Janeiro- Lei de Imprensa</a:t>
            </a:r>
            <a:endParaRPr lang="pt-AO" sz="2000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6F0669A-747A-80BA-BB1A-F67DA2593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buFont typeface="+mj-lt"/>
              <a:buAutoNum type="romanUcPeriod"/>
            </a:pPr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 nº17/22 de 6 de Junho- Lei que altera a Lei nº1/17 de 23 de Janeiro- Lei de Imprensa (</a:t>
            </a: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Artigos 6º, nº3 al f) Lei nº1/17 de 23 de Janeiro, 7º, al b), nºs 2º e 3º), 17º, al c); 20º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Respeito pelas normas de ética e deontologia profissionais no exercicio da actividade jornalistica. Artigo 6º, nº3 al f) Lei nº1/17 de 23 de Janeiro.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liberdade de imprensa não cobre a produção ilícita de informações, não podendo, por isso, os jornalistas obter informações atraves de meio ilícito ou desleal.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Considera-se ilícita ou desleal a informação obtida por meio fraudulento.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Promover o respeito pelos valores éticos e sociais da pessoa e da família.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Sigilo profissional (recusa de revelar as fontes)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3314008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5D4C4-11BD-C50B-9722-EE94FF0D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AO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 nº 5/17 de 23 de Janeiro- Lei sobre o Estatuto do Jornalista(artigos 7º al d) e  9º, nº2 </a:t>
            </a:r>
            <a:br>
              <a:rPr lang="pt-AO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AO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4BDCB95-5847-2FD7-C674-3D48E99A0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buFont typeface="+mj-lt"/>
              <a:buAutoNum type="romanUcPeriod"/>
            </a:pPr>
            <a:r>
              <a:rPr lang="pt-AO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 nº 5/17 de 23 de Janeiro- Lei sobre o Estatuto do Jornalista(artigos 7º al d) e  9º, nº2 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Direitos e deveres do Jornalismo (Garantia do sigilo profissional). 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Liberdade de criação, expressão e divulgação.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AO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Independência do jornalista e cláusula de consciência(ética e deontologia profissional; o jornalista não pode ser constrangido a exprimir ou subscrever opiniões, nem desmpenhar tarefas contrárias a consciência).</a:t>
            </a:r>
            <a:endParaRPr lang="pt-A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1004349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84D55-028C-93AE-CAFB-5E5E9BB9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PRÁTICA 1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D63BC05-7834-3F1D-A906-506535556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AO" dirty="0">
                <a:hlinkClick r:id="rId2"/>
              </a:rPr>
              <a:t>https://angop.ao/noticias/sociedade</a:t>
            </a:r>
            <a:r>
              <a:rPr lang="pt-AO">
                <a:hlinkClick r:id="rId2"/>
              </a:rPr>
              <a:t>/policia-detem-500-suspeitos-de-vandalismo-em-luanda</a:t>
            </a:r>
            <a:r>
              <a:rPr lang="pt-AO"/>
              <a:t>.</a:t>
            </a:r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402517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936F61-A115-0DA5-A448-213AC4D9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PRÁTICA 2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D1D304C-4441-83D1-AD22-3CB4BFD81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AO" dirty="0"/>
              <a:t>https://tpaonline.ao/detido-homem-na-posse-de-quase-mil-pedras-de-diamante/</a:t>
            </a:r>
          </a:p>
        </p:txBody>
      </p:sp>
    </p:spTree>
    <p:extLst>
      <p:ext uri="{BB962C8B-B14F-4D97-AF65-F5344CB8AC3E}">
        <p14:creationId xmlns:p14="http://schemas.microsoft.com/office/powerpoint/2010/main" val="3271347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E3BE5-5D8E-32F9-4D95-766BE518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Referências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CC68FFC-C1BE-05D1-07FF-99C08E3D4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AO" dirty="0"/>
              <a:t>Dicionário de Língua Portuguesa</a:t>
            </a:r>
          </a:p>
          <a:p>
            <a:r>
              <a:rPr lang="pt-AO" dirty="0"/>
              <a:t>Fernando Quelengue, in Fundamentos e tipos de Ética jornalistica.</a:t>
            </a:r>
          </a:p>
          <a:p>
            <a:pPr algn="just">
              <a:buFontTx/>
              <a:buChar char="-"/>
            </a:pPr>
            <a:r>
              <a:rPr lang="pt-AO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CÓDIGO DE ÉTICA JORNALISTA INTERNACIONAL</a:t>
            </a:r>
          </a:p>
          <a:p>
            <a:pPr algn="just">
              <a:buFontTx/>
              <a:buChar char="-"/>
            </a:pPr>
            <a:r>
              <a:rPr lang="pt-AO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r>
              <a:rPr lang="pt-AO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ITUIÇÃO DA REPÚBLICA DE ANGOLA</a:t>
            </a:r>
          </a:p>
          <a:p>
            <a:pPr algn="just">
              <a:buFontTx/>
              <a:buChar char="-"/>
            </a:pPr>
            <a:r>
              <a:rPr lang="pt-AO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AO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Lei nº17/22 de 6 de Junho- Lei que altera a Lei nº1/17 de 23 de Janeiro- Lei de Imprensa </a:t>
            </a:r>
          </a:p>
          <a:p>
            <a:pPr algn="just">
              <a:buFontTx/>
              <a:buChar char="-"/>
            </a:pPr>
            <a:r>
              <a:rPr lang="pt-AO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Lei nº 5/17 de 23 de Janeiro- Lei sobre o Estatuto do Jornalista</a:t>
            </a:r>
            <a:r>
              <a:rPr lang="pt-AO" sz="1800" dirty="0">
                <a:effectLst/>
              </a:rPr>
              <a:t> </a:t>
            </a:r>
            <a:endParaRPr lang="pt-AO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AO" dirty="0"/>
          </a:p>
          <a:p>
            <a:endParaRPr lang="pt-AO" dirty="0"/>
          </a:p>
        </p:txBody>
      </p:sp>
    </p:spTree>
    <p:extLst>
      <p:ext uri="{BB962C8B-B14F-4D97-AF65-F5344CB8AC3E}">
        <p14:creationId xmlns:p14="http://schemas.microsoft.com/office/powerpoint/2010/main" val="1511781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21F655-A632-0305-309E-4AFFA3A2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AO" dirty="0"/>
              <a:t>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781D3AC-2304-E961-0252-1DC4E550F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AO" dirty="0"/>
              <a:t>Muito obrigado</a:t>
            </a:r>
          </a:p>
        </p:txBody>
      </p:sp>
    </p:spTree>
    <p:extLst>
      <p:ext uri="{BB962C8B-B14F-4D97-AF65-F5344CB8AC3E}">
        <p14:creationId xmlns:p14="http://schemas.microsoft.com/office/powerpoint/2010/main" val="372548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3788</TotalTime>
  <Words>872</Words>
  <Application>Microsoft Macintosh PowerPoint</Application>
  <PresentationFormat>Apresentação no Ecrã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21" baseType="lpstr">
      <vt:lpstr>Arial</vt:lpstr>
      <vt:lpstr>Calibri</vt:lpstr>
      <vt:lpstr>Ebrima</vt:lpstr>
      <vt:lpstr>SymbolMT</vt:lpstr>
      <vt:lpstr>Times New Roman</vt:lpstr>
      <vt:lpstr>Office Theme</vt:lpstr>
      <vt:lpstr>     CHIPILICA EDUARDO, ADVOGADO  </vt:lpstr>
      <vt:lpstr>ÉTICA ETIMOLOGICAMENTE </vt:lpstr>
      <vt:lpstr>Palavras-chave</vt:lpstr>
      <vt:lpstr>FUNDAMENTOS</vt:lpstr>
      <vt:lpstr>jornalista</vt:lpstr>
      <vt:lpstr>CONCEITO DE ÉTICA JORNALISTA</vt:lpstr>
      <vt:lpstr>Apresentação do PowerPoint</vt:lpstr>
      <vt:lpstr>Código de Internacional de `Ética</vt:lpstr>
      <vt:lpstr>Fundamento ético constitucional. </vt:lpstr>
      <vt:lpstr>Lei nº17/22 de 6 de Junho- Lei que altera a Lei nº1/17 de 23 de Janeiro- Lei de Imprensa</vt:lpstr>
      <vt:lpstr>Lei nº 5/17 de 23 de Janeiro- Lei sobre o Estatuto do Jornalista(artigos 7º al d) e  9º, nº2  </vt:lpstr>
      <vt:lpstr>PRÁTICA 1</vt:lpstr>
      <vt:lpstr>PRÁTICA 2</vt:lpstr>
      <vt:lpstr>Referências</vt:lpstr>
      <vt:lpstr>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osman.cossing</dc:creator>
  <cp:lastModifiedBy>Chipilica Eduardo</cp:lastModifiedBy>
  <cp:revision>146</cp:revision>
  <cp:lastPrinted>2019-01-28T15:00:45Z</cp:lastPrinted>
  <dcterms:created xsi:type="dcterms:W3CDTF">2017-11-05T04:41:51Z</dcterms:created>
  <dcterms:modified xsi:type="dcterms:W3CDTF">2025-08-08T14:22:01Z</dcterms:modified>
</cp:coreProperties>
</file>