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83" r:id="rId4"/>
    <p:sldId id="275" r:id="rId5"/>
    <p:sldId id="282" r:id="rId6"/>
    <p:sldId id="284" r:id="rId7"/>
    <p:sldId id="285" r:id="rId8"/>
    <p:sldId id="288" r:id="rId9"/>
    <p:sldId id="286" r:id="rId10"/>
    <p:sldId id="287" r:id="rId11"/>
    <p:sldId id="289" r:id="rId12"/>
    <p:sldId id="290" r:id="rId13"/>
    <p:sldId id="258" r:id="rId14"/>
  </p:sldIdLst>
  <p:sldSz cx="9144000" cy="6858000" type="screen4x3"/>
  <p:notesSz cx="7010400" cy="92964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01A"/>
    <a:srgbClr val="FF6010"/>
    <a:srgbClr val="130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8" d="100"/>
          <a:sy n="78" d="100"/>
        </p:scale>
        <p:origin x="159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928DF9-BA32-49FA-9053-D5C08937A6E6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E68BE7C-9E0F-4FFC-B262-BE8D1BEB33D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688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4806B0-AAD7-35A8-B1C3-71CCEF491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0265F9-F56F-F0B1-88DA-F1B62191CD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Clique para editar o estilo de subtítulo do Modelo Global</a:t>
            </a:r>
            <a:endParaRPr lang="pt-AO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0EBF864-6AC2-9F18-EEE3-3F3C83F0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85F5328-DC82-FDB4-1872-4F1576BA5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BD5E6C0-B51A-3C49-3987-B205C7400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659212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720AB-70C3-A71D-597E-9646D63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41C89CF-CD3D-BBA5-9175-F4D8BDB26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5496717-0CF3-30F8-2187-C8371107D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BDB91AD-8BB6-AC7A-7D19-F4F62AE5E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E7A024F-95B5-1AD1-C511-585F3F67A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934759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4EDF70-8CAE-E2A2-BBCE-2969DBB61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089244E-E31E-8949-728E-455B28944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B3E74F0-2D74-4BE8-9507-CB0A0969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BCDC919-9154-E8FD-F7E6-AAAED428B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131D7F8-BBFA-C8FB-C93E-3B7270609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4282143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3E979-D602-5C57-3DB1-D1C3AAB23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9E08B31-83DF-41D2-F185-A2C86FA1F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897F5F8-4664-66DA-F0D4-9793DF38B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DC03286-92A2-C336-D0D2-22C1F3C92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74222D5-81BB-C95F-09E9-AC1AF9DF7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213CC1C-2064-46E6-C8B2-23335188E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127938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A1EFB-C350-EB8F-6110-75E15483F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D4DC30-8C78-FA42-080F-A0BC6DA52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3EC93C3-76E0-F124-BD81-B378145A5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40561A1-06D0-896A-C6A1-B8DC1A618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E5F2B2B-FAAF-5761-4FC3-1D160EE763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AD45ECFF-D660-A586-F281-2D9E34D6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03FAE347-77DB-358B-2A17-A725D7C92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8CA50101-8A26-AEC5-2E09-D14DFFDD5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3973504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8F2D64-E8F7-2116-CED2-892B00B0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98CFF828-D9DB-2AC2-0AAA-2D55A09DC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B65A44F3-A6CD-BA66-F5C6-DF47F988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C53C9F79-5588-4479-FDF2-A18193D0F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724459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43D3E22E-4CF6-FAA2-ECD1-863081DD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26FFE7A4-E117-54F8-9AFD-87C796399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4AFEBF4-DD8C-8DA1-1B82-698E67C85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3016667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BFF68-BDFB-58AD-9905-3C162C75F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7DC3163-3C30-E376-CEE9-26A2B6A89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E526493-00E6-5E29-EA0D-622006C36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FE34E54-40A4-571B-1A98-095554FBB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EB41160-D232-A4E7-ACEB-6ABC3916E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1D0ED16-C162-2402-9CF9-B3D3F19C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374937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71EA9-C67A-B19C-07BB-12C132938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A2675109-C15B-E81A-802C-99E6AC37A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AO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B440EF1-173D-F1FC-8C2B-9FD0E96D6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2C8944E-DB56-0E4D-F7AE-15ABC4499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F311425-180D-9665-2D06-9ED1C9A8D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3DD8609-04E3-FAF2-A98B-F4948F7F8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4809923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8D093-5FE4-3380-228C-0ECD524C2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9F71F37D-458D-A2C9-FFBA-D7A9F05E43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6AF7933-5043-F98F-C172-DF564560E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9474C3E-9B9A-D926-6536-3A59FCC0C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7B1C96F-509B-43FC-76F1-50CFA823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37023254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D991A5-EB0A-8193-4592-91D8DFF6F8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418F904-5BEA-080E-93D3-9C0112491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022CDAF-2E66-2E9C-0FC0-EFACDEC54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EC94E85-59CA-9448-0C82-09B938325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592A1BA-6D8E-DEC2-C49D-376C0430B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361506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643192" cy="950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Citizens Budget 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710E5-29FA-404C-9988-6078A9F7F64F}" type="datetimeFigureOut">
              <a:rPr lang="pt-PT" smtClean="0"/>
              <a:pPr/>
              <a:t>30/10/2025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7" name="Rectangle 6"/>
          <p:cNvSpPr/>
          <p:nvPr userDrawn="1"/>
        </p:nvSpPr>
        <p:spPr>
          <a:xfrm>
            <a:off x="0" y="1181100"/>
            <a:ext cx="9144000" cy="114300"/>
          </a:xfrm>
          <a:prstGeom prst="rect">
            <a:avLst/>
          </a:prstGeom>
          <a:gradFill flip="none" rotWithShape="1">
            <a:gsLst>
              <a:gs pos="90000">
                <a:srgbClr val="FF601A">
                  <a:alpha val="15000"/>
                </a:srgbClr>
              </a:gs>
              <a:gs pos="2000">
                <a:srgbClr val="FF601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0640" y="1066724"/>
            <a:ext cx="118872" cy="5791276"/>
          </a:xfrm>
          <a:prstGeom prst="rect">
            <a:avLst/>
          </a:prstGeom>
          <a:solidFill>
            <a:srgbClr val="130D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:\Marketing Materials\Logos\FSVC Logos\Vertical Abbreviated Logotype small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0" y="164439"/>
            <a:ext cx="572753" cy="74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 rot="16200000">
            <a:off x="-2627678" y="3859927"/>
            <a:ext cx="5877273" cy="118876"/>
          </a:xfrm>
          <a:prstGeom prst="rect">
            <a:avLst/>
          </a:prstGeom>
          <a:solidFill>
            <a:srgbClr val="FF60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CB99BC8B-5C81-BBF4-A3D9-5DD3966C3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pt-AO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1311AED-0FB4-F51F-2726-0FA77D073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1A35599-5774-1BE4-4D24-7A7681A90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B8ECF-9782-4D10-B330-0F6DB6C22514}" type="datetimeFigureOut">
              <a:rPr lang="pt-AO" smtClean="0"/>
              <a:t>30/10/2025</a:t>
            </a:fld>
            <a:endParaRPr lang="pt-AO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D4B073D-EE28-C241-5D80-31B7A8743E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AO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6B1E76D-C2E2-1170-0F44-E5B24615E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A4DE7-B16F-47B3-AE56-41B87C67DAA7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361747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A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264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40968"/>
            <a:ext cx="7772400" cy="1560834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pt-BR" sz="4100" b="1" dirty="0">
                <a:solidFill>
                  <a:srgbClr val="FF6010"/>
                </a:solidFill>
              </a:rPr>
            </a:br>
            <a:br>
              <a:rPr lang="pt-BR" sz="4100" b="1" dirty="0">
                <a:solidFill>
                  <a:srgbClr val="FF6010"/>
                </a:solidFill>
              </a:rPr>
            </a:br>
            <a:br>
              <a:rPr lang="pt-BR" sz="41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3300" dirty="0">
                <a:solidFill>
                  <a:srgbClr val="FF6010"/>
                </a:solidFill>
              </a:rPr>
              <a:t>Carlos Gregório – Jornalista/Jurista</a:t>
            </a: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endParaRPr lang="pt-PT" sz="3300" b="1" dirty="0">
              <a:solidFill>
                <a:srgbClr val="FF601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74931"/>
            <a:ext cx="6400800" cy="175260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Benguela - ANGOLA</a:t>
            </a:r>
          </a:p>
          <a:p>
            <a:r>
              <a:rPr lang="pt-PT" sz="2400" dirty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14 E 15/08/2025</a:t>
            </a:r>
          </a:p>
          <a:p>
            <a:endParaRPr lang="pt-PT" sz="2400" dirty="0">
              <a:solidFill>
                <a:srgbClr val="130D87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endParaRPr lang="pt-PT" sz="2400" dirty="0">
              <a:solidFill>
                <a:srgbClr val="130D87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endParaRPr lang="pt-PT" sz="2400" dirty="0">
              <a:solidFill>
                <a:srgbClr val="130D87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1879830"/>
            <a:ext cx="9144000" cy="2156198"/>
          </a:xfrm>
          <a:prstGeom prst="rect">
            <a:avLst/>
          </a:prstGeom>
          <a:solidFill>
            <a:srgbClr val="002A6C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WORKSHOP SOBRE:</a:t>
            </a:r>
          </a:p>
          <a:p>
            <a:r>
              <a:rPr lang="en-US" sz="4000" dirty="0" err="1">
                <a:solidFill>
                  <a:schemeClr val="bg1"/>
                </a:solidFill>
              </a:rPr>
              <a:t>Ética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Investigação</a:t>
            </a:r>
            <a:r>
              <a:rPr lang="en-US" sz="4000" dirty="0">
                <a:solidFill>
                  <a:schemeClr val="bg1"/>
                </a:solidFill>
              </a:rPr>
              <a:t> e </a:t>
            </a:r>
            <a:r>
              <a:rPr lang="en-US" sz="4000" dirty="0" err="1">
                <a:solidFill>
                  <a:schemeClr val="bg1"/>
                </a:solidFill>
              </a:rPr>
              <a:t>Reformas</a:t>
            </a:r>
            <a:r>
              <a:rPr lang="en-US" sz="4000" dirty="0">
                <a:solidFill>
                  <a:schemeClr val="bg1"/>
                </a:solidFill>
              </a:rPr>
              <a:t> no </a:t>
            </a:r>
            <a:r>
              <a:rPr lang="en-US" sz="4000" dirty="0" err="1">
                <a:solidFill>
                  <a:schemeClr val="bg1"/>
                </a:solidFill>
              </a:rPr>
              <a:t>Jornalismo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Angolano</a:t>
            </a:r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E0C4674-5C83-5FE1-3934-CF1B93A51631}"/>
              </a:ext>
            </a:extLst>
          </p:cNvPr>
          <p:cNvGrpSpPr/>
          <p:nvPr/>
        </p:nvGrpSpPr>
        <p:grpSpPr>
          <a:xfrm>
            <a:off x="107504" y="247497"/>
            <a:ext cx="9036496" cy="1178088"/>
            <a:chOff x="107504" y="247497"/>
            <a:chExt cx="8892480" cy="1178088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260648"/>
              <a:ext cx="3059832" cy="1164937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63A4FAC3-9949-CE7F-57D0-04C92548B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3360" y="399581"/>
              <a:ext cx="2736305" cy="847138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85B2D76-D781-E49B-D617-864DB60D5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636" y="247497"/>
              <a:ext cx="2624348" cy="11652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/>
              <a:t>Deontologia Profissional no Jornalismo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Deontologia</a:t>
            </a:r>
            <a:r>
              <a:rPr lang="en-US" dirty="0"/>
              <a:t>  e </a:t>
            </a:r>
            <a:r>
              <a:rPr lang="en-US" dirty="0" err="1"/>
              <a:t>ética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sinónimos</a:t>
            </a:r>
            <a:r>
              <a:rPr lang="en-US" dirty="0"/>
              <a:t>. A </a:t>
            </a:r>
            <a:r>
              <a:rPr lang="en-US" dirty="0" err="1"/>
              <a:t>pri-meira</a:t>
            </a:r>
            <a:r>
              <a:rPr lang="en-US" dirty="0"/>
              <a:t> </a:t>
            </a:r>
            <a:r>
              <a:rPr lang="en-US" dirty="0" err="1"/>
              <a:t>significa</a:t>
            </a:r>
            <a:r>
              <a:rPr lang="en-US" dirty="0"/>
              <a:t> um </a:t>
            </a:r>
            <a:r>
              <a:rPr lang="en-US" dirty="0" err="1"/>
              <a:t>conjunto</a:t>
            </a:r>
            <a:r>
              <a:rPr lang="en-US" dirty="0"/>
              <a:t> de </a:t>
            </a:r>
            <a:r>
              <a:rPr lang="en-US" dirty="0" err="1"/>
              <a:t>regras</a:t>
            </a:r>
            <a:r>
              <a:rPr lang="en-US" dirty="0"/>
              <a:t>,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precisas</a:t>
            </a:r>
            <a:r>
              <a:rPr lang="en-US" dirty="0"/>
              <a:t>, </a:t>
            </a:r>
            <a:r>
              <a:rPr lang="en-US" dirty="0" err="1"/>
              <a:t>inerentes</a:t>
            </a:r>
            <a:r>
              <a:rPr lang="en-US" dirty="0"/>
              <a:t> a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profissão</a:t>
            </a:r>
            <a:r>
              <a:rPr lang="en-US" dirty="0"/>
              <a:t>, </a:t>
            </a:r>
            <a:r>
              <a:rPr lang="en-US" dirty="0" err="1"/>
              <a:t>regras</a:t>
            </a:r>
            <a:r>
              <a:rPr lang="en-US" dirty="0"/>
              <a:t> </a:t>
            </a:r>
            <a:r>
              <a:rPr lang="en-US" dirty="0" err="1"/>
              <a:t>essas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membros</a:t>
            </a:r>
            <a:r>
              <a:rPr lang="en-US" dirty="0"/>
              <a:t> se </a:t>
            </a:r>
            <a:r>
              <a:rPr lang="en-US" dirty="0" err="1"/>
              <a:t>impõem</a:t>
            </a:r>
            <a:r>
              <a:rPr lang="en-US" dirty="0"/>
              <a:t> a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próprios</a:t>
            </a:r>
            <a:r>
              <a:rPr lang="en-US" dirty="0"/>
              <a:t>. A </a:t>
            </a:r>
            <a:r>
              <a:rPr lang="en-US" dirty="0" err="1"/>
              <a:t>ética</a:t>
            </a:r>
            <a:r>
              <a:rPr lang="en-US" dirty="0"/>
              <a:t>,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contrário</a:t>
            </a:r>
            <a:r>
              <a:rPr lang="en-US" dirty="0"/>
              <a:t>, </a:t>
            </a:r>
            <a:r>
              <a:rPr lang="en-US" dirty="0" err="1"/>
              <a:t>afasta</a:t>
            </a:r>
            <a:r>
              <a:rPr lang="en-US" dirty="0"/>
              <a:t>-se de </a:t>
            </a:r>
            <a:r>
              <a:rPr lang="en-US" dirty="0" err="1"/>
              <a:t>qualquer</a:t>
            </a:r>
            <a:r>
              <a:rPr lang="en-US" dirty="0"/>
              <a:t> </a:t>
            </a:r>
            <a:r>
              <a:rPr lang="en-US" dirty="0" err="1"/>
              <a:t>codificação</a:t>
            </a:r>
            <a:r>
              <a:rPr lang="en-US" dirty="0"/>
              <a:t>: </a:t>
            </a:r>
            <a:r>
              <a:rPr lang="en-US" dirty="0" err="1"/>
              <a:t>invoca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 e </a:t>
            </a:r>
            <a:r>
              <a:rPr lang="en-US" dirty="0" err="1"/>
              <a:t>principios</a:t>
            </a:r>
            <a:r>
              <a:rPr lang="en-US" dirty="0"/>
              <a:t>, </a:t>
            </a:r>
            <a:r>
              <a:rPr lang="en-US" dirty="0" err="1"/>
              <a:t>apela</a:t>
            </a:r>
            <a:r>
              <a:rPr lang="en-US" dirty="0"/>
              <a:t> a </a:t>
            </a:r>
            <a:r>
              <a:rPr lang="en-US" dirty="0" err="1"/>
              <a:t>consciência</a:t>
            </a:r>
            <a:r>
              <a:rPr lang="en-US" dirty="0"/>
              <a:t> de </a:t>
            </a:r>
            <a:r>
              <a:rPr lang="en-US" dirty="0" err="1"/>
              <a:t>cada</a:t>
            </a:r>
            <a:r>
              <a:rPr lang="en-US" dirty="0"/>
              <a:t> um.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121B515-4E52-17E6-0CE6-3A84C1F254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52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480720" cy="792088"/>
          </a:xfrm>
        </p:spPr>
        <p:txBody>
          <a:bodyPr>
            <a:normAutofit/>
          </a:bodyPr>
          <a:lstStyle/>
          <a:p>
            <a:endParaRPr lang="pt-P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i="1" dirty="0"/>
              <a:t>“</a:t>
            </a:r>
            <a:r>
              <a:rPr lang="en-US" i="1" dirty="0" err="1"/>
              <a:t>Ubi</a:t>
            </a:r>
            <a:r>
              <a:rPr lang="en-US" i="1" dirty="0"/>
              <a:t> </a:t>
            </a:r>
            <a:r>
              <a:rPr lang="en-US" i="1" dirty="0" err="1"/>
              <a:t>Societas</a:t>
            </a:r>
            <a:r>
              <a:rPr lang="en-US" i="1" dirty="0"/>
              <a:t>, </a:t>
            </a:r>
            <a:r>
              <a:rPr lang="en-US" i="1" dirty="0" err="1"/>
              <a:t>Ibi</a:t>
            </a:r>
            <a:r>
              <a:rPr lang="en-US" i="1" dirty="0"/>
              <a:t> </a:t>
            </a:r>
            <a:r>
              <a:rPr lang="en-US" i="1" dirty="0" err="1"/>
              <a:t>Ius</a:t>
            </a:r>
            <a:r>
              <a:rPr lang="en-US" i="1" dirty="0"/>
              <a:t>” – </a:t>
            </a:r>
            <a:r>
              <a:rPr lang="en-US" i="1" dirty="0" err="1"/>
              <a:t>Expressão</a:t>
            </a:r>
            <a:r>
              <a:rPr lang="en-US" i="1" dirty="0"/>
              <a:t> </a:t>
            </a:r>
            <a:r>
              <a:rPr lang="en-US" i="1" dirty="0" err="1"/>
              <a:t>latina</a:t>
            </a:r>
            <a:r>
              <a:rPr lang="en-US" i="1" dirty="0"/>
              <a:t> com o </a:t>
            </a:r>
            <a:r>
              <a:rPr lang="en-US" i="1" dirty="0" err="1"/>
              <a:t>significado</a:t>
            </a:r>
            <a:r>
              <a:rPr lang="en-US" i="1" dirty="0"/>
              <a:t> de </a:t>
            </a:r>
            <a:r>
              <a:rPr lang="en-US" i="1" dirty="0" err="1"/>
              <a:t>que</a:t>
            </a:r>
            <a:r>
              <a:rPr lang="en-US" i="1" dirty="0"/>
              <a:t> </a:t>
            </a:r>
            <a:r>
              <a:rPr lang="en-US" i="1" dirty="0" err="1"/>
              <a:t>onde</a:t>
            </a:r>
            <a:r>
              <a:rPr lang="en-US" i="1" dirty="0"/>
              <a:t> </a:t>
            </a:r>
            <a:r>
              <a:rPr lang="en-US" i="1" dirty="0" err="1"/>
              <a:t>há</a:t>
            </a:r>
            <a:r>
              <a:rPr lang="en-US" i="1" dirty="0"/>
              <a:t> </a:t>
            </a:r>
            <a:r>
              <a:rPr lang="en-US" i="1" dirty="0" err="1"/>
              <a:t>sociedade</a:t>
            </a:r>
            <a:r>
              <a:rPr lang="en-US" i="1" dirty="0"/>
              <a:t>, </a:t>
            </a:r>
            <a:r>
              <a:rPr lang="en-US" i="1" dirty="0" err="1"/>
              <a:t>há</a:t>
            </a:r>
            <a:r>
              <a:rPr lang="en-US" i="1" dirty="0"/>
              <a:t> </a:t>
            </a:r>
            <a:r>
              <a:rPr lang="en-US" i="1" dirty="0" err="1"/>
              <a:t>Direito</a:t>
            </a:r>
            <a:r>
              <a:rPr lang="en-US" i="1" dirty="0"/>
              <a:t> (</a:t>
            </a:r>
            <a:r>
              <a:rPr lang="en-US" i="1" dirty="0" err="1"/>
              <a:t>Regras</a:t>
            </a:r>
            <a:r>
              <a:rPr lang="en-US" i="1" dirty="0"/>
              <a:t>). </a:t>
            </a:r>
            <a:r>
              <a:rPr lang="en-US" i="1" dirty="0" err="1"/>
              <a:t>Esta</a:t>
            </a:r>
            <a:r>
              <a:rPr lang="en-US" i="1" dirty="0"/>
              <a:t> </a:t>
            </a:r>
            <a:r>
              <a:rPr lang="en-US" i="1" dirty="0" err="1"/>
              <a:t>expressão</a:t>
            </a:r>
            <a:r>
              <a:rPr lang="en-US" i="1" dirty="0"/>
              <a:t>, </a:t>
            </a:r>
            <a:r>
              <a:rPr lang="en-US" i="1" dirty="0" err="1"/>
              <a:t>nos</a:t>
            </a:r>
            <a:r>
              <a:rPr lang="en-US" i="1" dirty="0"/>
              <a:t> </a:t>
            </a:r>
            <a:r>
              <a:rPr lang="en-US" i="1" dirty="0" err="1"/>
              <a:t>transmite</a:t>
            </a:r>
            <a:r>
              <a:rPr lang="en-US" i="1" dirty="0"/>
              <a:t> a </a:t>
            </a:r>
            <a:r>
              <a:rPr lang="en-US" i="1" dirty="0" err="1"/>
              <a:t>ideia</a:t>
            </a:r>
            <a:r>
              <a:rPr lang="en-US" i="1" dirty="0"/>
              <a:t> de </a:t>
            </a:r>
            <a:r>
              <a:rPr lang="en-US" i="1" dirty="0" err="1"/>
              <a:t>que</a:t>
            </a:r>
            <a:r>
              <a:rPr lang="en-US" i="1" dirty="0"/>
              <a:t> é </a:t>
            </a:r>
            <a:r>
              <a:rPr lang="en-US" i="1" dirty="0" err="1"/>
              <a:t>essencial</a:t>
            </a:r>
            <a:r>
              <a:rPr lang="en-US" i="1" dirty="0"/>
              <a:t> a </a:t>
            </a:r>
            <a:r>
              <a:rPr lang="en-US" i="1" dirty="0" err="1"/>
              <a:t>existencia</a:t>
            </a:r>
            <a:r>
              <a:rPr lang="en-US" i="1" dirty="0"/>
              <a:t> de </a:t>
            </a:r>
            <a:r>
              <a:rPr lang="en-US" i="1" dirty="0" err="1"/>
              <a:t>regras</a:t>
            </a:r>
            <a:r>
              <a:rPr lang="en-US" i="1" dirty="0"/>
              <a:t> </a:t>
            </a:r>
            <a:r>
              <a:rPr lang="en-US" i="1" dirty="0" err="1"/>
              <a:t>para</a:t>
            </a:r>
            <a:r>
              <a:rPr lang="en-US" i="1" dirty="0"/>
              <a:t> a </a:t>
            </a:r>
            <a:r>
              <a:rPr lang="en-US" i="1" dirty="0" err="1"/>
              <a:t>convivência</a:t>
            </a:r>
            <a:r>
              <a:rPr lang="en-US" i="1" dirty="0"/>
              <a:t> </a:t>
            </a:r>
            <a:r>
              <a:rPr lang="en-US" i="1" dirty="0" err="1"/>
              <a:t>em</a:t>
            </a:r>
            <a:r>
              <a:rPr lang="en-US" i="1" dirty="0"/>
              <a:t> </a:t>
            </a:r>
            <a:r>
              <a:rPr lang="en-US" i="1" dirty="0" err="1"/>
              <a:t>sociedade</a:t>
            </a:r>
            <a:r>
              <a:rPr lang="en-US" i="1" dirty="0"/>
              <a:t>. No </a:t>
            </a:r>
            <a:r>
              <a:rPr lang="en-US" i="1" dirty="0" err="1"/>
              <a:t>caso</a:t>
            </a:r>
            <a:r>
              <a:rPr lang="en-US" i="1" dirty="0"/>
              <a:t>, a </a:t>
            </a:r>
            <a:r>
              <a:rPr lang="en-US" i="1" dirty="0" err="1"/>
              <a:t>Deontologia</a:t>
            </a:r>
            <a:r>
              <a:rPr lang="en-US" i="1" dirty="0"/>
              <a:t> </a:t>
            </a:r>
            <a:r>
              <a:rPr lang="en-US" i="1" dirty="0" err="1"/>
              <a:t>para</a:t>
            </a:r>
            <a:r>
              <a:rPr lang="en-US" i="1" dirty="0"/>
              <a:t> </a:t>
            </a:r>
            <a:r>
              <a:rPr lang="en-US" i="1" dirty="0" err="1"/>
              <a:t>os</a:t>
            </a:r>
            <a:r>
              <a:rPr lang="en-US" i="1" dirty="0"/>
              <a:t> </a:t>
            </a:r>
            <a:r>
              <a:rPr lang="en-US" i="1" dirty="0" err="1"/>
              <a:t>Jornalistas</a:t>
            </a:r>
            <a:r>
              <a:rPr lang="en-US" i="1" dirty="0"/>
              <a:t>.</a:t>
            </a:r>
          </a:p>
          <a:p>
            <a:pPr algn="just"/>
            <a:r>
              <a:rPr lang="en-US" i="1" dirty="0"/>
              <a:t>Para </a:t>
            </a:r>
            <a:r>
              <a:rPr lang="en-US" i="1" dirty="0" err="1"/>
              <a:t>tanto</a:t>
            </a:r>
            <a:r>
              <a:rPr lang="en-US" i="1" dirty="0"/>
              <a:t>, a </a:t>
            </a:r>
            <a:r>
              <a:rPr lang="en-US" i="1" dirty="0" err="1"/>
              <a:t>Deontologia</a:t>
            </a:r>
            <a:r>
              <a:rPr lang="en-US" i="1" dirty="0"/>
              <a:t> </a:t>
            </a:r>
            <a:r>
              <a:rPr lang="en-US" i="1" dirty="0" err="1"/>
              <a:t>para</a:t>
            </a:r>
            <a:r>
              <a:rPr lang="en-US" i="1" dirty="0"/>
              <a:t> </a:t>
            </a:r>
            <a:r>
              <a:rPr lang="en-US" i="1" dirty="0" err="1"/>
              <a:t>os</a:t>
            </a:r>
            <a:r>
              <a:rPr lang="en-US" i="1" dirty="0"/>
              <a:t> </a:t>
            </a:r>
            <a:r>
              <a:rPr lang="en-US" i="1" dirty="0" err="1"/>
              <a:t>Jornalista</a:t>
            </a:r>
            <a:r>
              <a:rPr lang="en-US" i="1" dirty="0"/>
              <a:t> </a:t>
            </a:r>
            <a:r>
              <a:rPr lang="en-US" i="1" dirty="0" err="1"/>
              <a:t>remete-nos</a:t>
            </a:r>
            <a:r>
              <a:rPr lang="en-US" i="1" dirty="0"/>
              <a:t> </a:t>
            </a:r>
            <a:r>
              <a:rPr lang="en-US" i="1" dirty="0" err="1"/>
              <a:t>para</a:t>
            </a:r>
            <a:r>
              <a:rPr lang="en-US" i="1" dirty="0"/>
              <a:t> o </a:t>
            </a:r>
            <a:r>
              <a:rPr lang="en-US" i="1" dirty="0" err="1"/>
              <a:t>cumprimento</a:t>
            </a:r>
            <a:r>
              <a:rPr lang="en-US" i="1" dirty="0"/>
              <a:t> dos </a:t>
            </a:r>
            <a:r>
              <a:rPr lang="en-US" i="1" dirty="0" err="1"/>
              <a:t>deveres</a:t>
            </a:r>
            <a:r>
              <a:rPr lang="en-US" i="1" dirty="0"/>
              <a:t> e </a:t>
            </a:r>
            <a:r>
              <a:rPr lang="en-US" i="1" dirty="0" err="1"/>
              <a:t>obrigações</a:t>
            </a:r>
            <a:r>
              <a:rPr lang="en-US" i="1" dirty="0"/>
              <a:t>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6EAAC37-02A1-5316-46D1-C00786E76C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45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</a:t>
            </a:r>
            <a:r>
              <a:rPr lang="en-US" dirty="0" err="1"/>
              <a:t>fundo</a:t>
            </a:r>
            <a:r>
              <a:rPr lang="en-US" dirty="0"/>
              <a:t> </a:t>
            </a:r>
            <a:r>
              <a:rPr lang="en-US" dirty="0" err="1"/>
              <a:t>vem</a:t>
            </a:r>
            <a:r>
              <a:rPr lang="en-US" dirty="0"/>
              <a:t> a </a:t>
            </a:r>
            <a:r>
              <a:rPr lang="en-US" dirty="0" err="1"/>
              <a:t>Deontologia</a:t>
            </a:r>
            <a:r>
              <a:rPr lang="en-US" dirty="0"/>
              <a:t>, </a:t>
            </a:r>
            <a:r>
              <a:rPr lang="en-US" dirty="0" err="1"/>
              <a:t>estabelecer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jornalistas</a:t>
            </a:r>
            <a:r>
              <a:rPr lang="en-US" dirty="0"/>
              <a:t> a </a:t>
            </a:r>
            <a:r>
              <a:rPr lang="en-US" dirty="0" err="1"/>
              <a:t>garantia</a:t>
            </a:r>
            <a:r>
              <a:rPr lang="en-US" dirty="0"/>
              <a:t> de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qualidade</a:t>
            </a:r>
            <a:r>
              <a:rPr lang="en-US" dirty="0"/>
              <a:t> do </a:t>
            </a:r>
            <a:r>
              <a:rPr lang="en-US" dirty="0" err="1"/>
              <a:t>serviço</a:t>
            </a:r>
            <a:r>
              <a:rPr lang="en-US" dirty="0"/>
              <a:t> </a:t>
            </a:r>
            <a:r>
              <a:rPr lang="en-US" dirty="0" err="1"/>
              <a:t>prestado</a:t>
            </a:r>
            <a:r>
              <a:rPr lang="en-US" dirty="0"/>
              <a:t>; </a:t>
            </a:r>
            <a:r>
              <a:rPr lang="en-US" dirty="0" err="1"/>
              <a:t>proteger</a:t>
            </a:r>
            <a:r>
              <a:rPr lang="en-US" dirty="0"/>
              <a:t> e </a:t>
            </a:r>
            <a:r>
              <a:rPr lang="en-US" dirty="0" err="1"/>
              <a:t>transmitir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melhor</a:t>
            </a:r>
            <a:r>
              <a:rPr lang="en-US" dirty="0"/>
              <a:t> </a:t>
            </a:r>
            <a:r>
              <a:rPr lang="en-US" dirty="0" err="1"/>
              <a:t>reputação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profissão</a:t>
            </a:r>
            <a:r>
              <a:rPr lang="en-US" dirty="0"/>
              <a:t>, do </a:t>
            </a:r>
            <a:r>
              <a:rPr lang="en-US" dirty="0" err="1"/>
              <a:t>profissional</a:t>
            </a:r>
            <a:r>
              <a:rPr lang="en-US" dirty="0"/>
              <a:t> e a </a:t>
            </a:r>
            <a:r>
              <a:rPr lang="en-US" dirty="0" err="1"/>
              <a:t>confiança</a:t>
            </a:r>
            <a:r>
              <a:rPr lang="en-US" dirty="0"/>
              <a:t> do </a:t>
            </a:r>
            <a:r>
              <a:rPr lang="en-US" dirty="0" err="1"/>
              <a:t>público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medida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ajuda</a:t>
            </a:r>
            <a:r>
              <a:rPr lang="en-US" dirty="0"/>
              <a:t> a </a:t>
            </a:r>
            <a:r>
              <a:rPr lang="en-US" dirty="0" err="1"/>
              <a:t>orientar</a:t>
            </a:r>
            <a:r>
              <a:rPr lang="en-US" dirty="0"/>
              <a:t> as </a:t>
            </a:r>
            <a:r>
              <a:rPr lang="en-US" dirty="0" err="1"/>
              <a:t>acções</a:t>
            </a:r>
            <a:r>
              <a:rPr lang="en-US" dirty="0"/>
              <a:t> dos </a:t>
            </a:r>
            <a:r>
              <a:rPr lang="en-US" dirty="0" err="1"/>
              <a:t>jornalistas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circunstâncias</a:t>
            </a:r>
            <a:r>
              <a:rPr lang="en-US" dirty="0"/>
              <a:t> </a:t>
            </a:r>
            <a:r>
              <a:rPr lang="en-US" dirty="0" err="1"/>
              <a:t>complexas</a:t>
            </a:r>
            <a:r>
              <a:rPr lang="en-US" dirty="0"/>
              <a:t> e/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conflituosas</a:t>
            </a:r>
            <a:r>
              <a:rPr lang="en-US" dirty="0"/>
              <a:t>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4863763-8F89-82F2-88FB-FC04C4D402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97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PT" dirty="0"/>
              <a:t>Esses Deveres podem estar resumidos em </a:t>
            </a:r>
            <a:r>
              <a:rPr lang="pt-PT" dirty="0" err="1"/>
              <a:t>principios</a:t>
            </a:r>
            <a:r>
              <a:rPr lang="pt-PT" dirty="0"/>
              <a:t>. Entre os vários </a:t>
            </a:r>
            <a:r>
              <a:rPr lang="pt-PT" dirty="0" err="1"/>
              <a:t>principios</a:t>
            </a:r>
            <a:r>
              <a:rPr lang="pt-PT" dirty="0"/>
              <a:t> destacamos: 1- Veracidade e Precisão; 2- Imparcialidade e Objetividade; 3 - Responsabilidade Social; 4 - Respeito à Privacidade; 5 - Proteção das Fontes; 6 - Proteção das Fontes; 7 – Independência; 8 – Independência; 9 – Acessibilidade.</a:t>
            </a:r>
          </a:p>
          <a:p>
            <a:pPr lvl="0" algn="just"/>
            <a:endParaRPr lang="pt-PT" dirty="0"/>
          </a:p>
          <a:p>
            <a:pPr algn="just"/>
            <a:endParaRPr lang="pt-PT" dirty="0"/>
          </a:p>
          <a:p>
            <a:pPr lvl="0" algn="just"/>
            <a:endParaRPr lang="pt-PT" dirty="0"/>
          </a:p>
          <a:p>
            <a:pPr algn="just"/>
            <a:endParaRPr lang="pt-PT" dirty="0"/>
          </a:p>
          <a:p>
            <a:pPr lvl="0" algn="just"/>
            <a:endParaRPr lang="pt-PT" dirty="0"/>
          </a:p>
          <a:p>
            <a:pPr algn="just"/>
            <a:endParaRPr lang="pt-P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PT" dirty="0"/>
              <a:t>Estes e demais </a:t>
            </a:r>
            <a:r>
              <a:rPr lang="pt-PT" dirty="0" err="1"/>
              <a:t>principios</a:t>
            </a:r>
            <a:r>
              <a:rPr lang="pt-PT" dirty="0"/>
              <a:t> encontramos </a:t>
            </a:r>
            <a:r>
              <a:rPr lang="pt-PT" dirty="0" err="1"/>
              <a:t>reflectidos</a:t>
            </a:r>
            <a:r>
              <a:rPr lang="pt-PT" dirty="0"/>
              <a:t> a coberto da Lei nº 5/17 de 23 de Janeiro (Lei sobre o Estatuto do Jornalista), que revoga a lei 56/96.</a:t>
            </a:r>
          </a:p>
          <a:p>
            <a:pPr algn="just"/>
            <a:r>
              <a:rPr lang="pt-PT" dirty="0"/>
              <a:t>Mas será que temos todos conhecimento deste importante instrumento de trabalho ?</a:t>
            </a:r>
            <a:br>
              <a:rPr lang="pt-PT" dirty="0"/>
            </a:br>
            <a:r>
              <a:rPr lang="pt-PT" dirty="0"/>
              <a:t>Que papel </a:t>
            </a:r>
            <a:r>
              <a:rPr lang="pt-PT" dirty="0" err="1"/>
              <a:t>exerçem</a:t>
            </a:r>
            <a:r>
              <a:rPr lang="pt-PT" dirty="0"/>
              <a:t> os editores, os chefes de </a:t>
            </a:r>
            <a:r>
              <a:rPr lang="pt-PT" dirty="0" err="1"/>
              <a:t>Redacção</a:t>
            </a:r>
            <a:r>
              <a:rPr lang="pt-PT" dirty="0"/>
              <a:t>, de Produção para o cumprimento destas regras?</a:t>
            </a:r>
          </a:p>
          <a:p>
            <a:pPr algn="just"/>
            <a:endParaRPr lang="pt-P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Marcador de Posição de Conteúdo 3" descr="CODIGO DEONTOLOGICO DO JORNALISTA ANGOLAN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82018" y="1600200"/>
            <a:ext cx="4379964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t-PT" dirty="0"/>
              <a:t>O </a:t>
            </a:r>
            <a:r>
              <a:rPr lang="pt-PT" dirty="0" err="1"/>
              <a:t>exercicio</a:t>
            </a:r>
            <a:r>
              <a:rPr lang="pt-PT" dirty="0"/>
              <a:t> da profissão, leva a que todos profissionais sejam conhecedores destas regras como deveres e </a:t>
            </a:r>
            <a:r>
              <a:rPr lang="pt-PT" dirty="0" err="1"/>
              <a:t>obrigaçoes</a:t>
            </a:r>
            <a:r>
              <a:rPr lang="pt-PT" dirty="0"/>
              <a:t>.</a:t>
            </a:r>
          </a:p>
          <a:p>
            <a:pPr algn="just"/>
            <a:r>
              <a:rPr lang="pt-PT" dirty="0"/>
              <a:t>CONSEQUENCIAS: - A 1ª consequência para o cumprimentos destas regras resulta na </a:t>
            </a:r>
            <a:r>
              <a:rPr lang="pt-PT" dirty="0" err="1"/>
              <a:t>discredibilidade</a:t>
            </a:r>
            <a:r>
              <a:rPr lang="pt-PT" dirty="0"/>
              <a:t> do profissional e subsequentemente do MCS para que trabalha.</a:t>
            </a:r>
          </a:p>
          <a:p>
            <a:pPr algn="just"/>
            <a:r>
              <a:rPr lang="pt-PT" dirty="0"/>
              <a:t>Entretanto, nada obsta que o profissional, responda, de forma interna, disciplinar, com sanções diversas e até mesmo suspensão/despedimento.</a:t>
            </a:r>
          </a:p>
          <a:p>
            <a:endParaRPr lang="pt-P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PT" dirty="0"/>
              <a:t>Ou seja, das consequências, por violação as regras </a:t>
            </a:r>
            <a:r>
              <a:rPr lang="pt-PT" dirty="0" err="1"/>
              <a:t>Deontologica</a:t>
            </a:r>
            <a:r>
              <a:rPr lang="pt-PT" dirty="0"/>
              <a:t>, podem advir sanções da Entidade Patronal, da ERCA, da Comissão da Carteira Profissional e/ou até mesmo das autoridades Judiciais no </a:t>
            </a:r>
            <a:r>
              <a:rPr lang="pt-PT" dirty="0" err="1"/>
              <a:t>ambito</a:t>
            </a:r>
            <a:r>
              <a:rPr lang="pt-PT" dirty="0"/>
              <a:t> do Código Penal.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VEJAMOS ALGUNS EXEMPLOS DE VIOLAÇÃO AS REGRAS DEONTOLÓGICAS:</a:t>
            </a:r>
          </a:p>
          <a:p>
            <a:r>
              <a:rPr lang="pt-PT" dirty="0"/>
              <a:t>- Situações de divulgação da versão unilateral de factos sem ouvir o lado contrario.</a:t>
            </a:r>
          </a:p>
          <a:p>
            <a:r>
              <a:rPr lang="pt-PT" dirty="0"/>
              <a:t>- Situações de </a:t>
            </a:r>
            <a:r>
              <a:rPr lang="pt-PT" dirty="0" err="1"/>
              <a:t>protecção</a:t>
            </a:r>
            <a:r>
              <a:rPr lang="pt-PT" dirty="0"/>
              <a:t> de imagem e nome de uma vitima, porém deixando pistas com familiares a se pronunciarem.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pt-PT" dirty="0"/>
              <a:t>FICA ASSIM LANÇADO O MOTE PARA UMA BOA TROCA DE IMPRESSÕES ENTRE NÓS.</a:t>
            </a:r>
          </a:p>
          <a:p>
            <a:pPr algn="ctr"/>
            <a:r>
              <a:rPr lang="pt-PT" dirty="0"/>
              <a:t>PARTICIPEMOS !</a:t>
            </a:r>
            <a:endParaRPr lang="pt-PT"/>
          </a:p>
          <a:p>
            <a:pPr algn="ctr"/>
            <a:endParaRPr lang="pt-P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EDB5D1-C21D-05B7-45E8-5C008145F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34" y="2009677"/>
            <a:ext cx="8663078" cy="2863392"/>
          </a:xfrm>
        </p:spPr>
        <p:txBody>
          <a:bodyPr>
            <a:noAutofit/>
          </a:bodyPr>
          <a:lstStyle/>
          <a:p>
            <a:pPr fontAlgn="base">
              <a:spcAft>
                <a:spcPts val="675"/>
              </a:spcAft>
            </a:pPr>
            <a:r>
              <a:rPr lang="pt-PT" sz="2800" b="1" dirty="0">
                <a:solidFill>
                  <a:srgbClr val="0B0C49"/>
                </a:solidFill>
                <a:latin typeface="Barlow" panose="020F0502020204030204" pitchFamily="2" charset="0"/>
              </a:rPr>
              <a:t>Dr. Carlos Alberto André Gregório</a:t>
            </a:r>
            <a:br>
              <a:rPr lang="pt-PT" sz="1600" dirty="0">
                <a:solidFill>
                  <a:srgbClr val="0B0C49"/>
                </a:solidFill>
                <a:latin typeface="Barlow" panose="020F0502020204030204" pitchFamily="2" charset="0"/>
              </a:rPr>
            </a:br>
            <a:br>
              <a:rPr lang="pt-PT" sz="1600" dirty="0">
                <a:solidFill>
                  <a:srgbClr val="0B0C49"/>
                </a:solidFill>
                <a:latin typeface="Barlow" panose="020F0502020204030204" pitchFamily="2" charset="0"/>
              </a:rPr>
            </a:br>
            <a:br>
              <a:rPr lang="pt-PT" sz="1600" dirty="0">
                <a:solidFill>
                  <a:srgbClr val="0B0C49"/>
                </a:solidFill>
                <a:latin typeface="Barlow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Licenciatura em Direito pela Universidade JEAN PIAGET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Frequência de Pós-Graduação em Direito Civil – Universidade </a:t>
            </a:r>
            <a:r>
              <a:rPr lang="pt-PT" sz="1600" dirty="0" err="1">
                <a:solidFill>
                  <a:srgbClr val="0B0C49"/>
                </a:solidFill>
                <a:latin typeface="Montserrat" panose="020F0502020204030204" pitchFamily="2" charset="0"/>
              </a:rPr>
              <a:t>Katiavala</a:t>
            </a: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 </a:t>
            </a:r>
            <a:r>
              <a:rPr lang="pt-PT" sz="1600" dirty="0" err="1">
                <a:solidFill>
                  <a:srgbClr val="0B0C49"/>
                </a:solidFill>
                <a:latin typeface="Montserrat" panose="020F0502020204030204" pitchFamily="2" charset="0"/>
              </a:rPr>
              <a:t>Bwila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Mestrando em Direito Penal e Criminal, Secretário para os Assuntos Jurídicos da Liga dos Ex-deputados de Angola em Benguela.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Experiências como Jornalista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Chefe de Secção de Realização de Programas da Rádio Benguela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Chefe de Sector de Programas da Rádio Benguela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Foi </a:t>
            </a:r>
            <a:r>
              <a:rPr lang="pt-PT" sz="1600" dirty="0" err="1">
                <a:solidFill>
                  <a:srgbClr val="0B0C49"/>
                </a:solidFill>
                <a:latin typeface="Montserrat" panose="020F0502020204030204" pitchFamily="2" charset="0"/>
              </a:rPr>
              <a:t>Director</a:t>
            </a: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 da Rádio Benguela/RNA (1993/2010)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Administrador Não Executivo da RNA-EP (dois mandatos)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Foi </a:t>
            </a:r>
            <a:r>
              <a:rPr lang="pt-PT" sz="1600" dirty="0" err="1">
                <a:solidFill>
                  <a:srgbClr val="0B0C49"/>
                </a:solidFill>
                <a:latin typeface="Montserrat" panose="020F0502020204030204" pitchFamily="2" charset="0"/>
              </a:rPr>
              <a:t>Director</a:t>
            </a: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 da Radio Mais Benguela – 2012/2020.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Foi Assessor do Coordenador da Radio Mais – 2020 -2022.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Membro Fundador do Club de Imprensa de Benguela.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Coordenador Provincial da Cobertura Radiofónica, pela RNA, do CAN/ORANGE 2010.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Coordenador Provincial dos Órgãos de Comunicação Social, que deram coberturas das Eleições de 2012 e 2017 </a:t>
            </a:r>
            <a:r>
              <a:rPr lang="pt-PT" sz="1600">
                <a:solidFill>
                  <a:srgbClr val="0B0C49"/>
                </a:solidFill>
                <a:latin typeface="Montserrat" panose="020F0502020204030204" pitchFamily="2" charset="0"/>
              </a:rPr>
              <a:t>pelo GRECIMA</a:t>
            </a: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Membro da UJA, Membro fundador Clube de Imprensa de Benguela e Sindicato dos Jornalistas.</a:t>
            </a:r>
            <a:b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</a:br>
            <a:r>
              <a:rPr lang="pt-PT" sz="1600" dirty="0">
                <a:solidFill>
                  <a:srgbClr val="0B0C49"/>
                </a:solidFill>
                <a:latin typeface="Montserrat" panose="020F0502020204030204" pitchFamily="2" charset="0"/>
              </a:rPr>
              <a:t>• Participou de várias formações e workshops, nacionais e internacionais, nomeadamente Moçambique e Portugal.</a:t>
            </a:r>
          </a:p>
        </p:txBody>
      </p:sp>
    </p:spTree>
    <p:extLst>
      <p:ext uri="{BB962C8B-B14F-4D97-AF65-F5344CB8AC3E}">
        <p14:creationId xmlns:p14="http://schemas.microsoft.com/office/powerpoint/2010/main" val="1761061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3927</TotalTime>
  <Words>723</Words>
  <Application>Microsoft Office PowerPoint</Application>
  <PresentationFormat>Apresentação no Ecrã (4:3)</PresentationFormat>
  <Paragraphs>28</Paragraphs>
  <Slides>12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12</vt:i4>
      </vt:variant>
    </vt:vector>
  </HeadingPairs>
  <TitlesOfParts>
    <vt:vector size="20" baseType="lpstr">
      <vt:lpstr>Arial</vt:lpstr>
      <vt:lpstr>Barlow</vt:lpstr>
      <vt:lpstr>Calibri</vt:lpstr>
      <vt:lpstr>Calibri Light</vt:lpstr>
      <vt:lpstr>Ebrima</vt:lpstr>
      <vt:lpstr>Montserrat</vt:lpstr>
      <vt:lpstr>Office Theme</vt:lpstr>
      <vt:lpstr>Tema do Office</vt:lpstr>
      <vt:lpstr>     Carlos Gregório – Jornalista/Jurista  </vt:lpstr>
      <vt:lpstr>Deontologia Profissional no Jornalismo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Dr. Carlos Alberto André Gregório   Licenciatura em Direito pela Universidade JEAN PIAGET • Frequência de Pós-Graduação em Direito Civil – Universidade Katiavala Bwila • Mestrando em Direito Penal e Criminal, Secretário para os Assuntos Jurídicos da Liga dos Ex-deputados de Angola em Benguela.  Experiências como Jornalista  • Chefe de Secção de Realização de Programas da Rádio Benguela • Chefe de Sector de Programas da Rádio Benguela • Foi Director da Rádio Benguela/RNA (1993/2010) • Administrador Não Executivo da RNA-EP (dois mandatos) • Foi Director da Radio Mais Benguela – 2012/2020. • Foi Assessor do Coordenador da Radio Mais – 2020 -2022. • Membro Fundador do Club de Imprensa de Benguela. • Coordenador Provincial da Cobertura Radiofónica, pela RNA, do CAN/ORANGE 2010. • Coordenador Provincial dos Órgãos de Comunicação Social, que deram coberturas das Eleições de 2012 e 2017 pelo GRECIMA. • Membro da UJA, Membro fundador Clube de Imprensa de Benguela e Sindicato dos Jornalistas. • Participou de várias formações e workshops, nacionais e internacionais, nomeadamente Moçambique e Portugal.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osman.cossing</dc:creator>
  <cp:lastModifiedBy>ribeiro tenguna</cp:lastModifiedBy>
  <cp:revision>196</cp:revision>
  <cp:lastPrinted>2019-01-28T15:00:45Z</cp:lastPrinted>
  <dcterms:created xsi:type="dcterms:W3CDTF">2017-11-05T04:41:51Z</dcterms:created>
  <dcterms:modified xsi:type="dcterms:W3CDTF">2025-10-30T14:36:36Z</dcterms:modified>
</cp:coreProperties>
</file>